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10287000" cx="18288000"/>
  <p:notesSz cx="6858000" cy="9144000"/>
  <p:embeddedFontLst>
    <p:embeddedFont>
      <p:font typeface="Roboto"/>
      <p:regular r:id="rId30"/>
      <p:bold r:id="rId31"/>
      <p:italic r:id="rId32"/>
      <p:boldItalic r:id="rId33"/>
    </p:embeddedFont>
    <p:embeddedFont>
      <p:font typeface="Helvetica Neue"/>
      <p:regular r:id="rId34"/>
      <p:bold r:id="rId35"/>
      <p:italic r:id="rId36"/>
      <p:boldItalic r:id="rId37"/>
    </p:embeddedFont>
    <p:embeddedFont>
      <p:font typeface="Bricolage Grotesque"/>
      <p:regular r:id="rId38"/>
      <p:bold r:id="rId39"/>
    </p:embeddedFont>
    <p:embeddedFont>
      <p:font typeface="Bricolage Grotesque Medium"/>
      <p:regular r:id="rId40"/>
      <p:bold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2" roundtripDataSignature="AMtx7mjohnMdmvxtAiRDF+AZU7RujD5B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ricolageGrotesqueMedium-regular.fntdata"/><Relationship Id="rId20" Type="http://schemas.openxmlformats.org/officeDocument/2006/relationships/slide" Target="slides/slide15.xml"/><Relationship Id="rId42" Type="http://customschemas.google.com/relationships/presentationmetadata" Target="metadata"/><Relationship Id="rId41" Type="http://schemas.openxmlformats.org/officeDocument/2006/relationships/font" Target="fonts/BricolageGrotesqueMedium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6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5.xml"/><Relationship Id="rId32" Type="http://schemas.openxmlformats.org/officeDocument/2006/relationships/font" Target="fonts/Roboto-italic.fntdata"/><Relationship Id="rId13" Type="http://schemas.openxmlformats.org/officeDocument/2006/relationships/slide" Target="slides/slide8.xml"/><Relationship Id="rId35" Type="http://schemas.openxmlformats.org/officeDocument/2006/relationships/font" Target="fonts/HelveticaNeue-bold.fntdata"/><Relationship Id="rId12" Type="http://schemas.openxmlformats.org/officeDocument/2006/relationships/slide" Target="slides/slide7.xml"/><Relationship Id="rId34" Type="http://schemas.openxmlformats.org/officeDocument/2006/relationships/font" Target="fonts/HelveticaNeue-regular.fntdata"/><Relationship Id="rId15" Type="http://schemas.openxmlformats.org/officeDocument/2006/relationships/slide" Target="slides/slide10.xml"/><Relationship Id="rId37" Type="http://schemas.openxmlformats.org/officeDocument/2006/relationships/font" Target="fonts/HelveticaNeue-boldItalic.fntdata"/><Relationship Id="rId14" Type="http://schemas.openxmlformats.org/officeDocument/2006/relationships/slide" Target="slides/slide9.xml"/><Relationship Id="rId36" Type="http://schemas.openxmlformats.org/officeDocument/2006/relationships/font" Target="fonts/HelveticaNeue-italic.fntdata"/><Relationship Id="rId17" Type="http://schemas.openxmlformats.org/officeDocument/2006/relationships/slide" Target="slides/slide12.xml"/><Relationship Id="rId39" Type="http://schemas.openxmlformats.org/officeDocument/2006/relationships/font" Target="fonts/BricolageGrotesque-bold.fntdata"/><Relationship Id="rId16" Type="http://schemas.openxmlformats.org/officeDocument/2006/relationships/slide" Target="slides/slide11.xml"/><Relationship Id="rId38" Type="http://schemas.openxmlformats.org/officeDocument/2006/relationships/font" Target="fonts/BricolageGrotesque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rlwBIK5Ole4qhpY_egG0kpugR06wBwMv/edit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national-policies.eacea.ec.europa.eu/youthwiki/chapters/netherlands/68-media-literacy-and-safe-use-of-new-media?utm_source=chatgpt.com" TargetMode="External"/><Relationship Id="rId3" Type="http://schemas.openxmlformats.org/officeDocument/2006/relationships/hyperlink" Target="https://netwerkmediawijsheid.nl/wp-content/uploads/2021/11/The-Dutch-Media-Literacy-Competency-Model-2021.pdf?utm_source=chatgpt.com" TargetMode="External"/><Relationship Id="rId4" Type="http://schemas.openxmlformats.org/officeDocument/2006/relationships/hyperlink" Target="https://netwerkmediawijsheid.nl/over-ons/about-dutch-media-literacy-network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urydice.eacea.ec.europa.eu/eurypedia/finland/single-structure-primary-and-lower-secondary-education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adlet.com/euphoricweekendliterature/what-are-the-possible-practical-ways-to-prepare-school-leade-kmts0b8tqtemn210" TargetMode="External"/><Relationship Id="rId3" Type="http://schemas.openxmlformats.org/officeDocument/2006/relationships/hyperlink" Target="https://padlet.com/euphoricweekendliterature/what-are-the-possible-practical-ways-to-prepare-school-leade-kmts0b8tqtemn210" TargetMode="External"/><Relationship Id="rId4" Type="http://schemas.openxmlformats.org/officeDocument/2006/relationships/hyperlink" Target="https://padlet.com/euphoricweekendliterature/what-are-the-possible-practical-ways-to-prepare-school-leade-kmts0b8tqtemn210" TargetMode="External"/><Relationship Id="rId9" Type="http://schemas.openxmlformats.org/officeDocument/2006/relationships/hyperlink" Target="https://padlet.com/euphoricweekendliterature/what-are-the-possible-practical-ways-to-prepare-school-leade-kmts0b8tqtemn210" TargetMode="External"/><Relationship Id="rId5" Type="http://schemas.openxmlformats.org/officeDocument/2006/relationships/hyperlink" Target="https://docs.google.com/document/d/1NVyQo3Koykkqa20tgn8vNsJF8cxkJGS6/edi" TargetMode="External"/><Relationship Id="rId6" Type="http://schemas.openxmlformats.org/officeDocument/2006/relationships/hyperlink" Target="https://padlet.com/euphoricweekendliterature/what-are-the-possible-practical-ways-to-prepare-school-leade-kmts0b8tqtemn210" TargetMode="External"/><Relationship Id="rId7" Type="http://schemas.openxmlformats.org/officeDocument/2006/relationships/hyperlink" Target="https://padlet.com/euphoricweekendliterature/what-are-the-possible-practical-ways-to-prepare-school-leade-kmts0b8tqtemn210" TargetMode="External"/><Relationship Id="rId8" Type="http://schemas.openxmlformats.org/officeDocument/2006/relationships/hyperlink" Target="https://padlet.com/euphoricweekendliterature/what-are-the-possible-practical-ways-to-prepare-school-leade-kmts0b8tqtemn210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oecd.org/content/dam/oecd/en/about/projects/edu/education-policy-outlook/274156-EDUCATION%20POLICY%20OUTLOOK%20GERMANY_EN.pdf?utm_source=chatgpt.com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oecd.org/content/dam/oecd/en/about/projects/edu/education-policy-outlook/274156-EDUCATION%20POLICY%20OUTLOOK%20GERMANY_EN.pdf?utm_source=chatgpt.com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u/0/folders/1cf0UZP5PlUtuBERjdFbp6VH84V9PFGiJ" TargetMode="External"/><Relationship Id="rId3" Type="http://schemas.openxmlformats.org/officeDocument/2006/relationships/hyperlink" Target="https://drive.google.com/drive/u/0/folders/1cf0UZP5PlUtuBERjdFbp6VH84V9PFGiJ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orms.office.com/Pages/DesignPageV2.aspx?prevorigin=shell&amp;origin=NeoPortalPage&amp;subpage=design&amp;id=GOURaIe3o0GK9JjK7OLoEWsTznmsNOJPlYNppBSRjkdUQzdJV0RLVTVGNVA2OE9PSFhRMjkyUVFZMy4u&amp;analysis=true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rte.ie/news/ulster/2025/0324/1503715-school-closures-security/#:~:text=Nine%20schools%20across%20Northern%20Ireland,to%20a%20%22security%20concern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dDoF3q8x-XOk5dVdR53JN6NPNDpR_xzP/edit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_Qa2fWlWfwEkVjINPaLHdNPdphBxpmvE?usp=drive_link" TargetMode="External"/><Relationship Id="rId3" Type="http://schemas.openxmlformats.org/officeDocument/2006/relationships/hyperlink" Target="https://drive.google.com/drive/u/0/folders/1_Qa2fWlWfwEkVjINPaLHdNPdphBxpmvE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ksIqV8RIwVs8K1tBTwA8eVDf5aaCkuMD/edit" TargetMode="External"/><Relationship Id="rId3" Type="http://schemas.openxmlformats.org/officeDocument/2006/relationships/hyperlink" Target="https://padlet.com/euphoricweekendliterature/refection-s-on-problem-solving-scenarios-1la0gklv90v9oweb/slideshow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Aszinkron/szinkron képzési modul: Problémamegoldás 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>
              <a:solidFill>
                <a:srgbClr val="FF0000"/>
              </a:solidFill>
            </a:endParaRPr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Teljes időtartam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~2 óra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Formátum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Önálló tempójú online tanfolyam vagy alternatívaként szinkron online tanfolyam (LMS vagy tanulási platform), opcionális fórumon/kommentekben történő véleménycserével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Célközönség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Iskolavezetők (L), tanárok (T), szülők (P)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Szolgáltatási eszközök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tréner elkészít egy videót, amely végigvezeti a résztvevőket a modulon.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LMS (pl. Moodle, Google Classroom, Canvas)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Google Docs/Padlet (együttműködési gyakorlatokhoz)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Microsoft/Google Forms (belépési/kilépési értékelések)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Előre rögzített videó/podcast anyagok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Opcionális vitafórumok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Szekció, név, idő, mód 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szakasz Bevezetés és jégtörő 20 perc Videó + kvíz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szakasz DEAR problémamegoldási folyamat 80 perc Olvasás + alkalmazás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szakasz Reflektálás és cselekvési terv 20 perc Sablon + fórum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Online szinkron források oktatók számára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 sz="1100" u="sng">
                <a:solidFill>
                  <a:schemeClr val="hlink"/>
                </a:solidFill>
                <a:hlinkClick r:id="rId2"/>
              </a:rPr>
              <a:t>https://docs.google.com/document/d/1rlwBIK5Ole4qhpY_egG0kpugR06wBwMv/edit</a:t>
            </a:r>
            <a:endParaRPr sz="1100"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/>
              <a:t>A résztvevők most láthatják, hogy mennyire jól elemezték a problémát a dián szereplő vitakérdések alapján.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Országra fókuszálva: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Példa: Finnország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Finnország – A kritikus gondolkodás középpontban az alapfokú oktatásban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Finnország alapfokú oktatási rendszere nagy hangsúlyt fektet a kritikus gondolkodási készségek fejlesztésére minden tantárgyban. A nemzeti alapvető tanterv integrálja a transzverzális kompetenciákat, mint például a „gondolkodás és a tanulás tanulása”, hogy elősegítse az analitikus gondolkodást és a problémamegoldó képességeket. A médiatudatosság kulcsfontosságú eleme, amely arra ösztönzi a diákokat, hogy felismerjék az elfogultságot, megkülönböztessék a tényeket és a véleményeket, és megértsék a médiában megjelenő üzenetek hatását.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Hivatkozás: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Finn Nemzeti Oktatási Ügynökség – Nemzeti alapvető tanterv az általános és középiskolai (alapfokú) oktatás számára.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Hollandia – A médiatudatosság hangsúlyozása a tantervben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Hollandia oktatási keretrendszerében hangsúlyt fektet a médiatudásra, és arra összpontosít, hogy a diákok elsajátítsák a digitális világban való eligazodáshoz szükséges kritikus készségeket. A 2008-ban létrehozott Holland Médiatudási Hálózat (Netwerk Mediawijsheid) kulcsfontosságú szerepet játszik azáltal, hogy több mint 1100 szervezet erőfeszítéseit koordinálja a médiatudás népszerűsítése érdekében különböző szektorokban, többek között az oktatásban, a könyvtárakban és a kulturális intézményekben. Ezenkívül a 2021-es holland médiatudatossági kompetenciamodell nyolc kulcsfontosságú kompetenciát határoz meg – például a média megértése, a médiahasználat reflektálása és a médiával való alkotás –, amelyek segítségével az egyének tudatos, kritikus és aktív résztvevőkké válhatnak a médiával telített társadalomban.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Média és Tanulás Egyesület+2national-policies.eacea.ec.europa.eu+2Netwerk </a:t>
            </a:r>
            <a:r>
              <a:rPr b="1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Mediawijsheid+2Netwerk Mediawijsheid+1Netwerk Mediawijsheid+1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Hivatkozás: Holland Médiaértési Hálózat – Rólunk:</a:t>
            </a:r>
            <a:r>
              <a:rPr b="1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https://netwerkmediawijsheid.nl/over-ons/about-dutch-media-literacy-network/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Három forgatókönyv a problémamegoldásról szóló beszélgetés megkezdéséhez: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Iskolai szintű forgatókönyv – AI által generált csalási botrány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középiskola rájön, hogy több diák is olyan esszéket nyújtott be, amelyeket AI-eszközök írtak, és amelyek ténybeli hibákat és kitalált forrásokat tartalmaztak. Az iskola vezetése nem tudja, hogy ezt csalásnak, félrevezető információnak vagy mindkettőnek tekintsék-e. A diákok azt állítják, hogy nem akartak félrevezetni, de nem rendelkeztek a szükséges készségekkel az AI által generált szövegek ellenőrzéséhez.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Vitakérdés: </a:t>
            </a: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 kell-e büntetni a diákokat a téves információk terjesztéséért, ha az nem szándékos volt és AI generálta?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Mit gondolsz, mi történik?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bizonyítékok támasztják alá a véleményedet?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 lehet a kiváltó ok, és hogyan tudnál többet megtudni erről?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Országos szintű forgatókönyv – Tankönyv-felülvizsgálati vita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ország oktatási minisztériuma új történelem tankönyveket vezet be, amelyek bizonyos eseményeket lekicsinyítenek, másokat pedig felnagyítanak a kormány legújabb narratívája alapján. A tanárok, diákok és történészek azzal vádolják a kormányt, hogy hamis információkat terjeszt a nemzeti identitás alakítása érdekében.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Vitakérdés: </a:t>
            </a: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iskoláknak jogukban áll-e megkérdőjelezni a nemzeti tantervet, ha azt hamis információk terjesztésével vádolják?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Mit gondolsz, mi történik?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bizonyítékok támasztják alá a véleményedet?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 lehet a kiváltó ok, és hogyan tudnál többet megtudni erről?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Nemzetközi szintű forgatókönyv – Virális konfliktusvideó az osztálytermekben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videó, amely állítólag háborús bűnöket mutat be egy nemzetközi konfliktusban, vírusként terjed, és világszerte bemutatják az osztálytermekben, hogy vitát indítson. Később a tényellenőrök kiderítik, hogy a videót deepfake technológiával hamisították. A kár már megtörtént – a diákok már kialakítottak határozott véleményt.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Vitakérdés: </a:t>
            </a: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tudnak az iskolák felelősségteljesen tanítani a globális aktuális eseményekről anélkül, hogy nemzetközi dezinformáció terjesztőivé válnának?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Mit gondolsz, mi történik?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bizonyítékok támasztják alá a véleményedet?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 lehet a kiváltó ok, és hogyan tudnál többet megtudni erről?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Finnország: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Kritikus gondolkodás és transzverzális kompetenciák az alapfokú oktatásban.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https://eurydice.eacea.ec.europa.eu/eurypedia/finland/single-structure-primary-and-lower-secondary-education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n-IE"/>
            </a:br>
            <a:endParaRPr/>
          </a:p>
        </p:txBody>
      </p:sp>
      <p:sp>
        <p:nvSpPr>
          <p:cNvPr id="280" name="Google Shape;280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3" name="Google Shape;303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8" name="Google Shape;318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6" name="Google Shape;336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u="sng">
              <a:solidFill>
                <a:srgbClr val="2200CC"/>
              </a:solidFill>
              <a:hlinkClick r:id="rId2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u="sng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3. feladat Források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u="sng">
              <a:solidFill>
                <a:srgbClr val="2200CC"/>
              </a:solidFill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u="sng">
                <a:solidFill>
                  <a:schemeClr val="hlink"/>
                </a:solidFill>
                <a:hlinkClick r:id="rId5"/>
              </a:rPr>
              <a:t>https://docs.google.com/document/d/1NVyQo3Koykkqa20tgn8vNsJF8cxkJGS6/edi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u="sng">
              <a:solidFill>
                <a:srgbClr val="2200CC"/>
              </a:solidFill>
              <a:hlinkClick r:id="rId6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u="sng">
              <a:solidFill>
                <a:srgbClr val="2200CC"/>
              </a:solidFill>
              <a:hlinkClick r:id="rId7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u="sng">
                <a:solidFill>
                  <a:srgbClr val="FF0000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Padlet eredmények linkje: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u="sng">
                <a:solidFill>
                  <a:srgbClr val="2200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https://padlet.com/euphoricweekendliterature/what-are-the-possible-practical-ways-to-prepare-school-leade-kmts0b8tqtemn210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0" name="Google Shape;350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Íme három jel, amely hamis vagy félrevezető tartalomra utal: érzelmekre ható címsorok, egyértelmű forrás hiánya és manipulált képek.</a:t>
            </a:r>
            <a:br>
              <a:rPr lang="en-IE"/>
            </a:br>
            <a:r>
              <a:rPr lang="en-IE"/>
              <a:t>Gondolja, hogy az Ön iskolájának személyzete könnyen felismeri ezeket?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Ha nem, akkor itt tudunk nekik segíteni.</a:t>
            </a:r>
            <a:endParaRPr/>
          </a:p>
        </p:txBody>
      </p:sp>
      <p:sp>
        <p:nvSpPr>
          <p:cNvPr id="369" name="Google Shape;369;p1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2" name="Google Shape;402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problémamegoldó képzés a kognitív pszichológián alapul, és hangsúlyt fektet arra, hogy az egyének hogyan dolgozzák fel az információkat, elemzik a helyzeteket és hoznak döntéseket. Ez magában foglalja olyan strukturált módszerek tanítását, mint a probléma azonosítása, a megoldások értékelése és a legjobb cselekvési terv végrehajtása. Ez a képzés fejleszti az analitikus és kreatív gondolkodási képességeket azáltal, hogy elősegíti a logikus gondolkodást, a minták felismerését és az alkalmazkodóképességet. A cél az, hogy a végfelhasználók képesek legyenek szisztematikusan, logikusan és magabiztosan kezelni a félrevezető és hamis információk jelentette kihívásokat.</a:t>
            </a:r>
            <a:endParaRPr b="1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Bevezetni az európai pedagógiai gyakorlatokon alapuló kognitív stratégiákat a hatékony problémamegoldáshoz.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Felhatalmazza az oktatókat és a szülőket, hogy logikusan és strukturáltan közelítsék meg a valós világ problémáit, mint például a téves információk és a dezinformáció.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Fejleszteni az analitikus és kreatív gondolkodás révén a kihívások azonosítására, elemzésére és kezelésére irányuló készségeket.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felhasználói csoportok (L, T, P) közötti együttműködés elősegítése a kölcsönös tanulás és a közös perspektívák érdekében.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Támogassa a növekedési szemlélet, az alkalmazkodóképesség és a rugalmasság fejlesztését strukturált problémamegoldási folyamatok révén.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Hangsúlyozza az európai demokratikus értékeket, mint például a médiatudatosság, az állampolgári felelősség és a kritikus gondolkodás.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tanulás eredményei: </a:t>
            </a:r>
            <a:endParaRPr b="1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résztvevők: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Megértik és alkalmazzák a strukturált problémamegoldás lépéseit.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Felismerik a kognitív torzításokat és azok hatását a döntéshozatalra.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Hatékonyan együttműködnek az érdekelt felek csoportjai között.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Kritikus gondolkodással és bizonyítékokon alapuló megközelítésekkel reagálnak a téves információkra/dezinformációkra.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Problémamegoldási stratégiákat alkalmaznak oktatási és családi környezetben.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felhasználói csoportok együttes jelenlétének és/vagy szétválasztásának általános vázlata és a kölcsönös tanulás lehetősége:</a:t>
            </a:r>
            <a:endParaRPr b="1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kezdeti és záró foglalkozások ösztönzik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közös jelenlétet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kölcsönös megértés érdekében.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középső foglalkozások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célzott csoportmunkát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tartalmaznak a relevancia érdekében.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strukturált megosztási pillanatok elősegítik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csoportok közötti tanulást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Minden modul két vagy több „szakaszra” oszlik, attól függően, hogy az egyes partnerek milyen struktúrát tartanak a modul számára a legmegfelelőbbnek. Az első szakasz mindig a bevezető és/vagy a jégtörő szakasz. Minden szakasz „tevékenységekre” oszlik. Bizonyos modulokhoz tartozik egy „Amikor a dolgok rosszul alakulnak” című almodul is.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Módszer: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Források:</a:t>
            </a:r>
            <a:br>
              <a:rPr lang="en-IE"/>
            </a:br>
            <a:endParaRPr/>
          </a:p>
        </p:txBody>
      </p:sp>
      <p:sp>
        <p:nvSpPr>
          <p:cNvPr id="108" name="Google Shape;10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Országra fókuszálva: példa Németország – hangsúly a strukturált értékelésen és a visszajelzési kultúrán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német oktatási rendszer nagy hangsúlyt fektet a strukturált értékelésre és a szilárd visszajelzési kultúrára. Az iskolai felügyeleti hatóságok és a pedagógiai intézetek kulcsfontosságú szerepet játszanak azáltal, hogy segítik az oktatási hatóságokat a rendszer értékelésében és változtatások ajánlásában. A kísérő kutatások vizsgálják a reformok hatékonyságát és a végrehajtás feltételeit, biztosítva az oktatási gyakorlatok folyamatos fejlesztését. </a:t>
            </a:r>
            <a:r>
              <a:rPr b="0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OECD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Hivatkozás: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OECD oktatáspolitikai kilátások: Németország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9" name="Google Shape;419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/>
              <a:t>Miért kell a tanároknak cselekedni előtt reflektálniuk és elemezniük?</a:t>
            </a:r>
            <a:br>
              <a:rPr b="1" lang="en-IE"/>
            </a:br>
            <a:r>
              <a:rPr b="1" lang="en-IE"/>
              <a:t>(CALM technika: Kontextus – Elemzés – Tanulás – Kezelés)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/>
              <a:t>Kontextus: </a:t>
            </a:r>
            <a:r>
              <a:rPr lang="en-IE"/>
              <a:t>A tanárok olyan környezetben dolgoznak, ahol az információk gyorsan terjednek, különösen a közösségi médián keresztül. A hamis hírek, a téves információk és a dezinformáció könnyen eljuthatnak a diákokhoz, a személyzethez és a szülőkhöz, és ha nem értik meg őket megfelelően, zavart, félelmet vagy konfliktust okozhatnak.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/>
              <a:t>Elemzés: </a:t>
            </a:r>
            <a:r>
              <a:rPr lang="en-IE"/>
              <a:t>Mielőtt cselekednének, a vezetőknek gondosan ellenőrizniük kell a forrásokat, le kell ellenőrizniük a tényeket és meg kell fontolniuk a szándékot. Az információk elemzése – hogy hamis hírek (hamisak, de nem szándékosak), téves információk (tudatlanul megosztottak) vagy dezinformációk (szándékosan félrevezetőek) – segít biztosítani, hogy a válaszok pontosak és arányosak legyenek.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/>
              <a:t>Tanulás: </a:t>
            </a:r>
            <a:r>
              <a:rPr lang="en-IE"/>
              <a:t>A múltbeli események átgondolása lehetővé teszi a vezetők számára, hogy felismerjék a hamis információk terjedésének és a közösségek reakcióinak mintáit. Ez a tanulás erősíti a digitális írástudást, a kritikus gondolkodást és a jövőbeli döntéshozatalt az iskolában.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/>
              <a:t>Kezelés: </a:t>
            </a:r>
            <a:r>
              <a:rPr lang="en-IE"/>
              <a:t>A átgondolt reflexió nyugodt, átlátható és etikus válaszokat támogat. Az érzelmek helyett a bizonyítékok alapján cselekedve az iskola vezetői hatékonyan kezelhetik a helyzeteket, fenntarthatják a bizalmat, védhetik a jólétet, és felelősségteljes információhasználatot mutathatnak példaként az egész iskolai közösség számára.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33" name="Google Shape;433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Országra fókuszálva: példa Németország – hangsúly a strukturált értékelésen és a visszajelzési kultúrán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német oktatási rendszer nagy hangsúlyt fektet a strukturált értékelésre és a szilárd visszajelzési kultúrára. Az iskolai felügyeleti hatóságok és a pedagógiai intézetek kulcsfontosságú szerepet játszanak azáltal, hogy segítik az oktatási hatóságokat a rendszer értékelésében és változtatások ajánlásában. A kísérő kutatások vizsgálják a reformok hatékonyságát és a végrehajtás feltételeit, biztosítva az oktatási gyakorlatok folyamatos fejlesztését. </a:t>
            </a:r>
            <a:r>
              <a:rPr b="0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OECD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Hivatkozás: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OECD oktatáspolitikai kilátások: Németország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8" name="Google Shape;448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2" name="Google Shape;462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sz="1100" u="sng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Problémamegoldási források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sz="1100" u="sng">
                <a:solidFill>
                  <a:srgbClr val="2200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https://drive.google.com/drive/u/0/folders/1cf0UZP5PlUtuBERjdFbp6VH84V9PFGiJ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8" name="Google Shape;478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Mennyit tudok? </a:t>
            </a: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Rövid felmérő kérdőív QR-kóddal.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 rövid történeteket kapnak, amelyek téves információkat tartalmaznak, és meg kell határoznia a felszíni zavar alatt rejlő valódi problémát.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helyi iskolai történet. </a:t>
            </a: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(Hajlam a hamis hírek elhitetésére)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országos történet.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 nemzetközi történet.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Link a válaszok megtekintéséhez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IE" sz="1100" u="sng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https://forms.office.com/Pages/DesignPageV2.aspx?prevorigin=shell&amp;origin=NeoPortalPage&amp;subpage=design&amp;id=GOURaIe3o0GK9JjK7OLoEWsTznmsNOJPlYNppBSRjkdUQzdJV0RLVTVGNVA2OE9PSFhRMjkyUVFZMy4u&amp;analysis=true</a:t>
            </a:r>
            <a:endParaRPr sz="1100"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Általános célok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résztvevők: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Megtanulják a strukturált, pszichológiai alapú problémamegoldást (DEAR).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Fejleszteni fogják analitikus és kritikus gondolkodásukat.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Erősítik a szerepkörök közötti együttműködést (L-T-P).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Hatékonyan kezelik a félrevezető információkat/dezinformációkat.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Elősegítik az európai demokratikus értékeket.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fenti dia célja, hogy bemutasson egy hamis információt, egy valós információt és egy olyan információt, amelyről úgy gondolják, hogy valós, de nem bizonyított. 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50" name="Google Shape;150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szakasz: Bevezetés és jégtörő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Teljes időtartam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~20 perc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Formátum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Videó + interaktív űrlap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1.1. feladat – </a:t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modul általános céljai</a:t>
            </a:r>
            <a:endParaRPr b="1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DEAR módszer (Define, Explore, Act, Reflect – Meghatározás, Felfedezés, Cselekvés, Reflektálás) segítségével strukturált, pszichológiai alapú problémamegoldást tanítani.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Foglalkozni azzal, hogy a kognitív torzítások hogyan befolyásolják a döntéshozatalt.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Felkészíteni az iskolavezetőket, tanárokat és szülőket az oktatásban és a családi környezetben előforduló téves információk/dezinformációk kezelésére.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analitikus gondolkodás, az alkalmazkodóképesség és az együttműködés erősítése a különböző érdekelt felek között.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európai értékekkel összhangban elősegíteni a kritikus gondolkodást, a médiatudatosságot és az állampolgári felelősségvállalást.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Biztosítson újrafelhasználható eszközöket (forgatókönyvek, sablonok, reflexiót ösztönző kérdések), amelyek az oktatási szintekhez igazíthatók.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Tanulási eredmény:</a:t>
            </a:r>
            <a:endParaRPr b="1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DEAR problémamegoldó keretrendszer megértése és alkalmazása.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kognitív torzítások azonosítása és reflektálása a személyes és intézményi döntéshozatalban.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Aszinkron együttműködés különböző felhasználói csoportok (L, T, P) között.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Kritikus gondolkodás és bizonyítékokon alapuló stratégiák alkalmazása oktatási és szülői dilemmákra.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Személyre szabott cselekvési terv készítése a DEAR valós életbeli kontextusokban való alkalmazásához.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67" name="Google Shape;167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szakasz – Bevezetés és jégtörő (20 perc)</a:t>
            </a:r>
            <a:endParaRPr b="1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Rövid leírás:</a:t>
            </a:r>
            <a:endParaRPr b="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résztvevőknek bemutatják a problémamegoldás szükségességét az iskolákban és otthonokban előforduló valós példák segítségével. 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résztvevőket arra ösztönzik, hogy a képzés során jegyzeteket vezessenek papír vagy digitális formában.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WP3 idézeteinek segítségével a résztvevők elgondolkodnak azon, hogy a feltételezések hogyan befolyásolják az ítélőképességet, és gyakorolják a tények és az értelmezések megkülönböztetését.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 elolvassák a modul áttekintését, vagy megnéznek/meghallgatnak egy videót a modul céljáról és tartalmáról.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 bemutatkozhatnak úgy, hogy rövid önéletrajzot írnak magukról a Padletre.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/>
              <a:t>Gondolj egy olyan esetre, amikor a téves információk hatással voltak az iskoládra. Lehet ez egy pletyka, egy közösségi médiában megosztott bejegyzés vagy egy gyorsan terjedő félreértés.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/>
              <a:t>Beszélgessen két percig a melletted ülővel arról, mi történt és hogyan reagáltál?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/>
              <a:t>Talán 2 ember osztja meg a történetét?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/>
              <a:t>Köszönöm,  meg fogják látni, hogy ezek a történetek hogyan kapcsolódnak a következő témához.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Módszer: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Források: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IE" sz="1100"/>
              <a:t>A PSNI nyomozást indít, miután egy e-mail hat iskola bezárását okozta (Észak-Írország, valós eset)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i="1" lang="en-IE" sz="1100"/>
              <a:t>Fenyegető e-mail érkezett Fermanagh, Tyrone és </a:t>
            </a:r>
            <a:r>
              <a:rPr lang="en-IE" sz="1100">
                <a:solidFill>
                  <a:srgbClr val="FF0000"/>
                </a:solidFill>
              </a:rPr>
              <a:t>Antrim</a:t>
            </a:r>
            <a:r>
              <a:rPr i="1" lang="en-IE" sz="1100"/>
              <a:t> iskoláiba. </a:t>
            </a:r>
            <a:r>
              <a:rPr lang="en-IE" sz="1100">
                <a:solidFill>
                  <a:srgbClr val="FF0000"/>
                </a:solidFill>
              </a:rPr>
              <a:t>Forrás:</a:t>
            </a:r>
            <a:r>
              <a:rPr lang="en-IE" sz="1100" u="sng">
                <a:solidFill>
                  <a:schemeClr val="hlink"/>
                </a:solidFill>
                <a:hlinkClick r:id="rId2"/>
              </a:rPr>
              <a:t> www.rte.ie/news/ulster/2025/0324/1503715-school-closures-security/#:~:text=Nine%20schools%20across%20Northern%20Ireland,to%20a%20"security%20concern</a:t>
            </a:r>
            <a:r>
              <a:rPr lang="en-IE" sz="1100"/>
              <a:t>".</a:t>
            </a:r>
            <a:endParaRPr sz="1800"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3" name="Google Shape;183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Általános célok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Tudatosítani, hogy a feltételezések hogyan akadályozhatják a problémák egyértelmű azonosítását.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Felismerni és megkérdőjelezni azokat a személyes előítéleteket és feltételezéseket,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amelyek befolyásolják a problémák észlelését és meghatározását az oktatási és családi környezetben.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Gyakorolni a tünetek és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probléma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kiváltó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okainak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megkülönböztetését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strukturált elemzés és irányított reflexió segítségével.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Kritikus hallgatási és kérdezési készségek fejlesztése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komplex helyzetek rejtett vagy figyelmen kívül hagyott aspektusainak feltárása érdekében, különösen a téves információk és a dezinformáció kezelése során.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A résztvevők: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Megtanulják a strukturált, pszichológiai alapú problémamegoldást (DEAR).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Fejleszti az analitikus és kritikus gondolkodást.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Erősítik a szerepkörök közötti együttműködést (L-T-P).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Hatékonyan kezelik a téves információkat/dezinformációkat.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Elősegítik az európai demokratikus értékeket.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Módszer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en-IE"/>
              <a:t>Bevezetés a DEAR módszerbe és magyarázat, valamint a képzés további részének felépítésének ismertetése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Időtartam: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15–20 perc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Leírás</a:t>
            </a:r>
            <a:b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résztvevők egy rövid, valós életből merített forgatókönyvet kapnak, amelyben egy konfliktus vagy félreértés szerepel az iskolában (pl. egy diákok között terjedő pletyka). Kis csoportokban három irányított kérdésre kell válaszolniuk: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Mit gondolsz, mi történik?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bizonyítékok támasztják alá a véleményedet?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 lehet a kiváltó ok, és hogyan tudnál többet megtudni?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Ezután rövid párbeszédet játszanak el – az egyikük szülőt/tanárt, a másik diákot vagy iskolaigazgatót alakít –, hogy gyakorolják a kritikus hallgatás és a kérdezés technikáit.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Cél:</a:t>
            </a:r>
            <a:b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Ez a feladat arra ösztönzi a résztvevőket, hogy feltárják és megkérdőjelezzék feltételezéseiket, megkülönböztessék a tüneteket a kiváltó okoktól, és gyakorolják a kérdésekre épülő kommunikációt összetett, félrevezető információkkal teli helyzetekben.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Általános leírás: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Bevezetés a DEAR-ba (5 perc) Szinkron képzés esetén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Röviden magyarázza el a DEAR módszer egyes lépéseit: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Meghatározás: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Azonosítsa a tünetek mögött rejlő valódi problémát.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Felfedezés: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Brainstorming a lehetséges megoldásokról és azok értékelése.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Cselekvés: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Válasszon és tervezzen meg egy reális megoldást.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Reflektálás: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folyamat áttekintése, tanulás és kiigazítás.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trénerek válasszanak egy releváns példát, amely alkalmazható a saját környezetükre (pl. egy hamis hír a közösségi médiában, amely szerint egy diákot letartóztattak drogkereskedelemért az iskolában).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Csoportmunka – A DEAR alkalmazása (20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résztvevőket vegyes vagy szerepkörök szerinti csoportokba osztják, és egy forgatókönyvet kapnak (pl. a szülők téves információi az iskola szabályzatairól).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Csoportonkénti feladat: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Meghatározás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fő probléma és az érintett felek tisztázása.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Felfedezés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Brainstorming a megoldásokról, az előnyök/hátrányok felsorolása, a lehetséges következmények azonosítása.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Cselekvés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Válassza ki a legjobb megoldást, és vázolja fel az első lépéseket.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Reflexió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Jelezze előre az akadályokat, és gondolja át, hogy a feltételezések vagy az érzelmek hogyan befolyásolták a döntéseket.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Megosztás és visszajelzés a csoporttársak részéről (10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Minden csoport bemutatja a DEAR-folyamat összefoglalóját.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többi csoport rövid visszajelzést ad, kiemelve az erősségeket és egy-egy javaslatot téve a fejlesztésre.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Összefoglalás és tanulságok (5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Hangsúlyozza a DEAR rugalmasságát és a valós világban való relevanciáját.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Bátorítsa a résztvevőket, hogy próbálják ki a következő iskolai vagy otthoni kihívásuk során.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Források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en-IE"/>
              <a:t>Hozzáférés okostelefonhoz vagy laptophoz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 sz="1100">
                <a:solidFill>
                  <a:srgbClr val="FF0000"/>
                </a:solidFill>
              </a:rPr>
              <a:t>DEAR kézirat link: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lang="en-IE" sz="1100">
                <a:solidFill>
                  <a:srgbClr val="FF0000"/>
                </a:solidFill>
              </a:rPr>
              <a:t> </a:t>
            </a:r>
            <a:r>
              <a:rPr lang="en-IE" sz="1100" u="sng">
                <a:solidFill>
                  <a:schemeClr val="hlink"/>
                </a:solidFill>
                <a:hlinkClick r:id="rId2"/>
              </a:rPr>
              <a:t>https://docs.google.com/document/d/1dDoF3q8x-XOk5dVdR53JN6NPNDpR_xzP/edit</a:t>
            </a:r>
            <a:endParaRPr sz="110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Anyagok: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Forgatókönyv kinyomtatott példányai, DEAR munkalapok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Define, Explore, Act, Reflect (DEAR)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9" name="Google Shape;19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Általános célok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A tevékenység célja annak vizsgálata, hogy a dezinformáció vagy a téves információk milyen hatással lehetnek egy iskolára, valamint annak átgondolása, hogy hány szereplőt érinthetnek a külső vagy belső forrásokból származó hamis üzenetek.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Módszer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A bemutatott forgatókönyvet dolgozhatja végig, vagy választhat egyet a többi közül.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Olvassa el a forgatókönyvet.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Elemezze a téves információk vagy dezinformációk által okozott problémát.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Nézze meg, kiket érint.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Gondolkodjon el azon, hogy ez milyen hatással lesz rájuk.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IE"/>
              <a:t>Források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Az alábbi link három forgatókönyvet tartalmaz, amelyek segítenek megérteni a problémákat: </a:t>
            </a:r>
            <a:r>
              <a:rPr i="1" lang="en-IE" sz="1100">
                <a:solidFill>
                  <a:srgbClr val="FF0000"/>
                </a:solidFill>
              </a:rPr>
              <a:t>Alternatív forgatókönyvek: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IE" sz="1100" u="sng">
                <a:solidFill>
                  <a:schemeClr val="hlink"/>
                </a:solidFill>
                <a:hlinkClick r:id="rId2"/>
              </a:rPr>
              <a:t>https://drive.google.com/drive/folders/1_Qa2fWlWfwEkVjINPaLHdNPdphBxpmvE?usp=drive_link</a:t>
            </a:r>
            <a:endParaRPr sz="110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Általános leírás: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Bevezetés a DEAR-ba (5 perc)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b="1" i="0" lang="en-IE" sz="11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https://drive.google.com/drive/u/0/folders/1_Qa2fWlWfwEkVjINPaLHdNPdphBxpmvE</a:t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Röviden magyarázza el a DEAR módszer egyes lépéseit: </a:t>
            </a: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 szinkron képzést tart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Meghatározás: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Azonosítsa a tünetek mögött rejlő valódi problémát.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Fedezze fel: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Gyűjtse össze a lehetséges megoldásokat, és értékelje azokat.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Cselekedjen: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Válasszon és tervezzen meg egy reális megoldást.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Reflektálás: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Tekintse át a folyamatot, tanuljon belőle, és végezzen kiigazításokat.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1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képzők válasszanak egy releváns példát, amely alkalmazható a kontextusukra (pl. egy hamis hír a közösségi médiában, amely szerint egy diákot letartóztattak drogkereskedelemért az iskolában).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Csoportmunka – A DEAR alkalmazása (20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résztvevőket vegyes vagy szerepkörök szerinti csoportokba osztják, és egy forgatókönyvet kapnak (pl. a szülők téves információi az iskola szabályzatairól).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Csoportonkénti feladat: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Meghatározás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fő probléma és az érintett felek tisztázása.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Felfedezés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Brainstorming a megoldásokról, az előnyök/hátrányok felsorolása, a lehetséges következmények azonosítása.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Cselekvés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Válassza ki a legjobb megoldást, és vázolja fel az első lépéseket.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Reflektálás (10 perc): 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akadályok előrejelzése és annak átgondolása, hogy a feltételezések vagy az érzelmek hogyan befolyásolták a döntéseket.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Megosztás és visszajelzés (10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Minden csoport bemutatja a DEAR-folyamat összefoglalóját.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többi csoport rövid visszajelzést ad, kiemelve az erősségeket és egy-egy javaslatot téve a fejlesztésre.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Összefoglalás és tanulságok (5 perc)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Hangsúlyozza a DEAR rugalmasságát és a valós világban való relevanciáját.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Bátorítsa a résztvevőket, hogy próbálják ki a következő iskolai vagy otthoni kihívásuk során.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Általános leírás</a:t>
            </a: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b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Ez a szakasz szcenáriók és interaktív reflexiók segítségével felhívja a figyelmet a kognitív torzításokra, hogy a résztvevők megkérdőjelezzék a feltételezéseket és azonosítsák a problémák kiváltó okait.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Módszer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résztvevők a forgatókönyv elolvasása után belépnek a Padletbe, és rögzítik gondolataikat a következőkről 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A téves információk vagy dezinformációk által okozott kihívásokra.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Ki lesz érintett.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lang="en-IE"/>
              <a:t>Gondolkodjanak el azon, hogy ez hogyan fogja őket érinteni.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Forrás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en-IE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Három forgatókönyv a problémamegoldásról szóló beszélgetés megkezdéséhez: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sz="1100" u="sng">
                <a:solidFill>
                  <a:schemeClr val="hlink"/>
                </a:solidFill>
                <a:hlinkClick r:id="rId2"/>
              </a:rPr>
              <a:t>https://docs.google.com/document/d/1ksIqV8RIwVs8K1tBTwA8eVDf5aaCkuMD/edit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IE"/>
              <a:t>Padlet eredmények linkje: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IE" u="sng">
                <a:solidFill>
                  <a:schemeClr val="hlink"/>
                </a:solidFill>
                <a:hlinkClick r:id="rId3"/>
              </a:rPr>
              <a:t>https://padlet.com/euphoricweekendliterature/refection-s-on-problem-solving-scenarios-1la0gklv90v9oweb/slideshow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3" name="Google Shape;233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5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6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6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3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3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3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3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11" Type="http://schemas.openxmlformats.org/officeDocument/2006/relationships/hyperlink" Target="https://mydroneproject.eu/" TargetMode="External"/><Relationship Id="rId10" Type="http://schemas.openxmlformats.org/officeDocument/2006/relationships/image" Target="../media/image9.png"/><Relationship Id="rId9" Type="http://schemas.openxmlformats.org/officeDocument/2006/relationships/image" Target="../media/image12.jp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11.png"/><Relationship Id="rId8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hyperlink" Target="https://www.bemediasmart.ie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hyperlink" Target="https://padlet.com/euphoricweekendliterature/what-are-the-possible-practical-ways-to-prepare-school-leade-kmts0b8tqtemn210" TargetMode="External"/><Relationship Id="rId7" Type="http://schemas.openxmlformats.org/officeDocument/2006/relationships/hyperlink" Target="https://padlet.com/euphoricweekendliterature/what-are-the-possible-practical-ways-to-prepare-school-leade-kmts0b8tqtemn210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19.png"/><Relationship Id="rId7" Type="http://schemas.openxmlformats.org/officeDocument/2006/relationships/hyperlink" Target="https://docs.google.com/document/d/1NVyQo3Koykkqa20tgn8vNsJF8cxkJGS6/edi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hyperlink" Target="https://safeguarding.network/blog/fake-news-misinformation-and-disinformation-what-schools-need-to-kno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hyperlink" Target="https://www.snopes.com/" TargetMode="External"/><Relationship Id="rId6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5" Type="http://schemas.openxmlformats.org/officeDocument/2006/relationships/image" Target="../media/image3.png"/><Relationship Id="rId6" Type="http://schemas.openxmlformats.org/officeDocument/2006/relationships/image" Target="../media/image24.png"/><Relationship Id="rId7" Type="http://schemas.openxmlformats.org/officeDocument/2006/relationships/image" Target="../media/image20.png"/><Relationship Id="rId8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hyperlink" Target="https://padlet.com/euphoricweekendliterature/how-can-we-as-parents-teachers-and-school-leaders-implement--gzhfj1y25s7ir6r2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26.png"/><Relationship Id="rId5" Type="http://schemas.openxmlformats.org/officeDocument/2006/relationships/image" Target="../media/image3.png"/><Relationship Id="rId6" Type="http://schemas.openxmlformats.org/officeDocument/2006/relationships/hyperlink" Target="https://docs.google.com/forms/d/e/1FAIpQLSfH8ST5tOkcno2hLazxTsFV9FkoKE9yElG7fInotAHPL9KS6g/viewform" TargetMode="External"/><Relationship Id="rId7" Type="http://schemas.openxmlformats.org/officeDocument/2006/relationships/hyperlink" Target="https://forms.office.com/Pages/DesignPageV2.aspx?prevorigin=shell&amp;origin=NeoPortalPage&amp;subpage=design&amp;id=GOURaIe3o0GK9JjK7OLoEWsTznmsNOJPlYNppBSRjkdUODJWWlZMT1hRUDFMRjdNNTVBS0w3WVZZRC4u" TargetMode="External"/><Relationship Id="rId8" Type="http://schemas.openxmlformats.org/officeDocument/2006/relationships/hyperlink" Target="https://forms.office.com/Pages/DesignPageV2.aspx?prevorigin=shell&amp;origin=NeoPortalPage&amp;subpage=design&amp;id=GOURaIe3o0GK9JjK7OLoEWsTznmsNOJPlYNppBSRjkdUODJWWlZMT1hRUDFMRjdNNTVBS0w3WVZZRC4u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11" Type="http://schemas.openxmlformats.org/officeDocument/2006/relationships/hyperlink" Target="https://drive.google.com/drive/u/0/folders/1cf0UZP5PlUtuBERjdFbp6VH84V9PFGiJ" TargetMode="External"/><Relationship Id="rId10" Type="http://schemas.openxmlformats.org/officeDocument/2006/relationships/hyperlink" Target="https://mydroneproject.eu/" TargetMode="External"/><Relationship Id="rId9" Type="http://schemas.openxmlformats.org/officeDocument/2006/relationships/hyperlink" Target="https://www.tiktok.com/@mydroneproject?lang=en" TargetMode="External"/><Relationship Id="rId5" Type="http://schemas.openxmlformats.org/officeDocument/2006/relationships/image" Target="../media/image3.png"/><Relationship Id="rId6" Type="http://schemas.openxmlformats.org/officeDocument/2006/relationships/hyperlink" Target="https://www.facebook.com/people/MyDrone-project/61565127536773" TargetMode="External"/><Relationship Id="rId7" Type="http://schemas.openxmlformats.org/officeDocument/2006/relationships/hyperlink" Target="https://www.linkedin.com/company/mydroneproject/posts/?feedView=all" TargetMode="External"/><Relationship Id="rId8" Type="http://schemas.openxmlformats.org/officeDocument/2006/relationships/hyperlink" Target="https://www.instagram.com/mydrone_project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10" Type="http://schemas.openxmlformats.org/officeDocument/2006/relationships/hyperlink" Target="https://forms.office.com/Pages/DesignPageV2.aspx?prevorigin=shell&amp;origin=NeoPortalPage&amp;subpage=design&amp;id=GOURaIe3o0GK9JjK7OLoEWsTznmsNOJPlYNppBSRjkdUQzdJV0RLVTVGNVA2OE9PSFhRMjkyUVFZMy4u&amp;analysis=true" TargetMode="External"/><Relationship Id="rId9" Type="http://schemas.openxmlformats.org/officeDocument/2006/relationships/hyperlink" Target="https://forms.office.com/Pages/DesignPageV2.aspx?prevorigin=shell&amp;origin=NeoPortalPage&amp;subpage=design&amp;id=GOURaIe3o0GK9JjK7OLoEWsTznmsNOJPlYNppBSRjkdUQzdJV0RLVTVGNVA2OE9PSFhRMjkyUVFZMy4u&amp;analysis=true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11.png"/><Relationship Id="rId8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hyperlink" Target="http://www.rte.ie/news/ulster/2025/0324/1503715-school-closures-security/#:~:text=Nine%20schools%20across%20Northern%20Ireland,to%20a%20%22security%20concern" TargetMode="External"/><Relationship Id="rId7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22.png"/><Relationship Id="rId7" Type="http://schemas.openxmlformats.org/officeDocument/2006/relationships/hyperlink" Target="https://docs.google.com/document/d/1dDoF3q8x-XOk5dVdR53JN6NPNDpR_xzP/edit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hyperlink" Target="https://www.irishtimes.com/tags/department-of-education/" TargetMode="External"/><Relationship Id="rId7" Type="http://schemas.openxmlformats.org/officeDocument/2006/relationships/hyperlink" Target="https://www.irishtimes.com/tags/storm-eowyn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14.png"/><Relationship Id="rId7" Type="http://schemas.openxmlformats.org/officeDocument/2006/relationships/hyperlink" Target="https://padlet.com/euphoricweekendliterature/refection-s-on-problem-solving-scenarios-1la0gklv90v9oweb/slideshow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4039980" y="9219724"/>
            <a:ext cx="4764336" cy="861887"/>
            <a:chOff x="0" y="-47625"/>
            <a:chExt cx="1381663" cy="240312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1381663" cy="192687"/>
            </a:xfrm>
            <a:custGeom>
              <a:rect b="b" l="l" r="r" t="t"/>
              <a:pathLst>
                <a:path extrusionOk="0" h="192687" w="1381663">
                  <a:moveTo>
                    <a:pt x="45518" y="0"/>
                  </a:moveTo>
                  <a:lnTo>
                    <a:pt x="1336145" y="0"/>
                  </a:lnTo>
                  <a:cubicBezTo>
                    <a:pt x="1348217" y="0"/>
                    <a:pt x="1359794" y="4796"/>
                    <a:pt x="1368331" y="13332"/>
                  </a:cubicBezTo>
                  <a:cubicBezTo>
                    <a:pt x="1376867" y="21868"/>
                    <a:pt x="1381663" y="33446"/>
                    <a:pt x="1381663" y="45518"/>
                  </a:cubicBezTo>
                  <a:lnTo>
                    <a:pt x="1381663" y="147169"/>
                  </a:lnTo>
                  <a:cubicBezTo>
                    <a:pt x="1381663" y="159241"/>
                    <a:pt x="1376867" y="170819"/>
                    <a:pt x="1368331" y="179355"/>
                  </a:cubicBezTo>
                  <a:cubicBezTo>
                    <a:pt x="1359794" y="187891"/>
                    <a:pt x="1348217" y="192687"/>
                    <a:pt x="1336145" y="192687"/>
                  </a:cubicBezTo>
                  <a:lnTo>
                    <a:pt x="45518" y="192687"/>
                  </a:lnTo>
                  <a:cubicBezTo>
                    <a:pt x="33446" y="192687"/>
                    <a:pt x="21868" y="187891"/>
                    <a:pt x="13332" y="179355"/>
                  </a:cubicBezTo>
                  <a:cubicBezTo>
                    <a:pt x="4796" y="170819"/>
                    <a:pt x="0" y="159241"/>
                    <a:pt x="0" y="147169"/>
                  </a:cubicBezTo>
                  <a:lnTo>
                    <a:pt x="0" y="45518"/>
                  </a:lnTo>
                  <a:cubicBezTo>
                    <a:pt x="0" y="33446"/>
                    <a:pt x="4796" y="21868"/>
                    <a:pt x="13332" y="13332"/>
                  </a:cubicBezTo>
                  <a:cubicBezTo>
                    <a:pt x="21868" y="4796"/>
                    <a:pt x="33446" y="0"/>
                    <a:pt x="45518" y="0"/>
                  </a:cubicBez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1"/>
            <p:cNvSpPr txBox="1"/>
            <p:nvPr/>
          </p:nvSpPr>
          <p:spPr>
            <a:xfrm>
              <a:off x="0" y="-47625"/>
              <a:ext cx="1381663" cy="240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1"/>
          <p:cNvGrpSpPr/>
          <p:nvPr/>
        </p:nvGrpSpPr>
        <p:grpSpPr>
          <a:xfrm>
            <a:off x="8842655" y="9221167"/>
            <a:ext cx="3927024" cy="860446"/>
            <a:chOff x="0" y="-47625"/>
            <a:chExt cx="1063358" cy="232991"/>
          </a:xfrm>
        </p:grpSpPr>
        <p:sp>
          <p:nvSpPr>
            <p:cNvPr id="88" name="Google Shape;88;p1"/>
            <p:cNvSpPr/>
            <p:nvPr/>
          </p:nvSpPr>
          <p:spPr>
            <a:xfrm>
              <a:off x="0" y="0"/>
              <a:ext cx="1063358" cy="185366"/>
            </a:xfrm>
            <a:custGeom>
              <a:rect b="b" l="l" r="r" t="t"/>
              <a:pathLst>
                <a:path extrusionOk="0" h="185366" w="1063358">
                  <a:moveTo>
                    <a:pt x="59143" y="0"/>
                  </a:moveTo>
                  <a:lnTo>
                    <a:pt x="1004214" y="0"/>
                  </a:lnTo>
                  <a:cubicBezTo>
                    <a:pt x="1036878" y="0"/>
                    <a:pt x="1063358" y="26479"/>
                    <a:pt x="1063358" y="59143"/>
                  </a:cubicBezTo>
                  <a:lnTo>
                    <a:pt x="1063358" y="126223"/>
                  </a:lnTo>
                  <a:cubicBezTo>
                    <a:pt x="1063358" y="158887"/>
                    <a:pt x="1036878" y="185366"/>
                    <a:pt x="1004214" y="185366"/>
                  </a:cubicBezTo>
                  <a:lnTo>
                    <a:pt x="59143" y="185366"/>
                  </a:lnTo>
                  <a:cubicBezTo>
                    <a:pt x="26479" y="185366"/>
                    <a:pt x="0" y="158887"/>
                    <a:pt x="0" y="126223"/>
                  </a:cubicBezTo>
                  <a:lnTo>
                    <a:pt x="0" y="59143"/>
                  </a:lnTo>
                  <a:cubicBezTo>
                    <a:pt x="0" y="26479"/>
                    <a:pt x="26479" y="0"/>
                    <a:pt x="59143" y="0"/>
                  </a:cubicBezTo>
                  <a:close/>
                </a:path>
              </a:pathLst>
            </a:custGeom>
            <a:solidFill>
              <a:srgbClr val="C7EAF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"/>
            <p:cNvSpPr txBox="1"/>
            <p:nvPr/>
          </p:nvSpPr>
          <p:spPr>
            <a:xfrm>
              <a:off x="0" y="-47625"/>
              <a:ext cx="1063358" cy="2329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" name="Google Shape;90;p1"/>
          <p:cNvSpPr/>
          <p:nvPr/>
        </p:nvSpPr>
        <p:spPr>
          <a:xfrm>
            <a:off x="383930" y="236074"/>
            <a:ext cx="3521366" cy="1408249"/>
          </a:xfrm>
          <a:custGeom>
            <a:rect b="b" l="l" r="r" t="t"/>
            <a:pathLst>
              <a:path extrusionOk="0" h="1408249" w="3521366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 rot="-5400000">
            <a:off x="14465585" y="3076769"/>
            <a:ext cx="2937939" cy="4133462"/>
          </a:xfrm>
          <a:custGeom>
            <a:rect b="b" l="l" r="r" t="t"/>
            <a:pathLst>
              <a:path extrusionOk="0" h="4133462" w="2937939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07382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13214848" y="-175535"/>
            <a:ext cx="5149829" cy="1628968"/>
          </a:xfrm>
          <a:custGeom>
            <a:rect b="b" l="l" r="r" t="t"/>
            <a:pathLst>
              <a:path extrusionOk="0" h="1628968" w="5149829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5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0" y="9186896"/>
            <a:ext cx="3872623" cy="864030"/>
          </a:xfrm>
          <a:custGeom>
            <a:rect b="b" l="l" r="r" t="t"/>
            <a:pathLst>
              <a:path extrusionOk="0" h="864030" w="3872623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3152084" y="9398643"/>
            <a:ext cx="5135916" cy="745783"/>
          </a:xfrm>
          <a:custGeom>
            <a:rect b="b" l="l" r="r" t="t"/>
            <a:pathLst>
              <a:path extrusionOk="0" h="745783" w="5135916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-1012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602874" y="2414058"/>
            <a:ext cx="13705120" cy="1147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3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67"/>
              <a:buFont typeface="Arial"/>
              <a:buNone/>
            </a:pPr>
            <a:r>
              <a:rPr b="0" i="0" lang="en-IE" sz="2867" u="none" cap="none" strike="noStrike">
                <a:solidFill>
                  <a:srgbClr val="2A28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Tanárok és iskolavezetők képzése a digitális írástudás előmozdítása és a kiszolgáltatott serdülőkorú csoportok körében terjedő félrevezető információk elleni küzdelem érdekében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4318007" y="385719"/>
            <a:ext cx="7474952" cy="12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IE" sz="7200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DRONE </a:t>
            </a:r>
            <a:r>
              <a:rPr b="1" i="0" lang="en-IE" sz="7200" u="none" cap="none" strike="noStrike">
                <a:solidFill>
                  <a:srgbClr val="012B1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PROJECT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4321490" y="9400330"/>
            <a:ext cx="4647300" cy="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2024. január 1. – 2026. december 31.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9045467" y="9449411"/>
            <a:ext cx="3521400" cy="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Teljes támogatás: 1 499 351,00 €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338781" y="4139345"/>
            <a:ext cx="1107830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DRONE-képzési modul: Pilot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Problémamegoldó képzés tanárok számára</a:t>
            </a:r>
            <a:endParaRPr b="1" i="0" sz="3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2557241" y="3112336"/>
            <a:ext cx="4746469" cy="31657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ard to believe facts" id="101" name="Google Shape;101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30610" y="5699845"/>
            <a:ext cx="4746469" cy="2966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190458" y="6677997"/>
            <a:ext cx="3700593" cy="969348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"/>
          <p:cNvSpPr txBox="1"/>
          <p:nvPr/>
        </p:nvSpPr>
        <p:spPr>
          <a:xfrm>
            <a:off x="7217231" y="6196142"/>
            <a:ext cx="6118721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✅ </a:t>
            </a:r>
            <a:r>
              <a:rPr b="1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Igen, ez igaz!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John F. Kennedy, C.S. Lewis és Aldous Huxley mind ugyanazon a napon, 1963. november 22-én haltak meg.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Így történt:</a:t>
            </a:r>
            <a:endParaRPr/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🇺🇸 </a:t>
            </a:r>
            <a:r>
              <a:rPr b="1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John F. Kennedy </a:t>
            </a: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— meggyilkolták Dallasban, Texasban, az USA-ban.</a:t>
            </a:r>
            <a:endParaRPr/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🇬🇧 </a:t>
            </a:r>
            <a:r>
              <a:rPr b="1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C.S. Lewis </a:t>
            </a: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b="0" i="1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Narnia krónikái</a:t>
            </a: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szerzője, angliai oxfordi otthonában halt meg.</a:t>
            </a:r>
            <a:endParaRPr/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🇬🇧 </a:t>
            </a:r>
            <a:r>
              <a:rPr b="1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Aldous Huxley </a:t>
            </a: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— a </a:t>
            </a:r>
            <a:r>
              <a:rPr b="0" i="1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Szép új világ </a:t>
            </a: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szerzője, hosszú betegség után halt meg Los Angelesben, Kaliforniában.</a:t>
            </a:r>
            <a:endParaRPr/>
          </a:p>
        </p:txBody>
      </p:sp>
      <p:sp>
        <p:nvSpPr>
          <p:cNvPr id="104" name="Google Shape;104;p1"/>
          <p:cNvSpPr txBox="1"/>
          <p:nvPr/>
        </p:nvSpPr>
        <p:spPr>
          <a:xfrm>
            <a:off x="8884748" y="2030046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 txBox="1"/>
          <p:nvPr/>
        </p:nvSpPr>
        <p:spPr>
          <a:xfrm>
            <a:off x="4749706" y="1465286"/>
            <a:ext cx="598350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2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https://mydroneproject.eu/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0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0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0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0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0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0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0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0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60" name="Google Shape;260;p10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0"/>
          <p:cNvSpPr txBox="1"/>
          <p:nvPr/>
        </p:nvSpPr>
        <p:spPr>
          <a:xfrm>
            <a:off x="3482186" y="886878"/>
            <a:ext cx="110916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49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Meghatározás: </a:t>
            </a:r>
            <a:r>
              <a:rPr b="0" i="1" lang="en-IE" sz="49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probléma megértése</a:t>
            </a:r>
            <a:endParaRPr b="0" i="1" sz="49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0"/>
          <p:cNvSpPr txBox="1"/>
          <p:nvPr/>
        </p:nvSpPr>
        <p:spPr>
          <a:xfrm>
            <a:off x="610992" y="1801591"/>
            <a:ext cx="14797200" cy="67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Megbeszélés kérdései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Bizalom és hitelesség: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befolyásolhatja a hamis oktatási minisztériumi körlevél forgalmazása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bizalmat az iskolák, a szülők és a tágabb közösség között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hatással lehet ez a minisztérium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hivatalos közlemény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einek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hitelességére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Működési zavarok: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logisztikai és tervezési kihívásokkal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szembesülhetnek az iskolák, ha a személyzet vagy a szülők a hamis körlevelet valódiaknak tartják?</a:t>
            </a:r>
            <a:endParaRPr sz="1200"/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befolyásolhatja ez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az órarendeket, a személyzet szabadságait és az ünnepek ütemezését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Kommunikációs túlterhelés és téves információk terjedése: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nehézségekkel szembesülhetnek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tanárok, az iskola vezetői és a minisztérium,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amikor megpróbálják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helyesbíteni a téves információkat,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miután azok széles körben elterjedtek olyan platformokon, mint a WhatsApp?</a:t>
            </a:r>
            <a:endParaRPr sz="1200"/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ronthatja a helyzetet a hivatalos válaszok késedelme vagy következetlensége?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Hírnév és közösségi kapcsolatok: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Milyen módon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ronthatja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ez a hamis hír az iskolák vagy az Oktatási Minisztérium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hírnevét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fokozódhatnak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szülők reakciói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vagy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nyilvános kritika,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 a történetre nem reagálnak gyorsan és egyértelműen?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Politikai és felkészültségi következmények: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Mit árul el ez a helyzet a minisztérium, az iskolák és a családok közötti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jelenlegi kommunikációs rendszerek sebezhetőségéről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  <a:p>
            <a:pPr indent="-34290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erősíthetik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az iskolák és a minisztérium </a:t>
            </a:r>
            <a:r>
              <a:rPr b="1" i="0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politikákat vagy protokollokat, </a:t>
            </a:r>
            <a:r>
              <a:rPr b="0" i="0" lang="en-I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 a jövőben megelőzzék vagy hatékonyabban reagáljanak hasonló félrevezető információkra</a:t>
            </a:r>
            <a:r>
              <a:rPr b="0" i="0" lang="en-IE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1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1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1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1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1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11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1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1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75" name="Google Shape;275;p11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1"/>
          <p:cNvSpPr txBox="1"/>
          <p:nvPr/>
        </p:nvSpPr>
        <p:spPr>
          <a:xfrm>
            <a:off x="1533102" y="1349350"/>
            <a:ext cx="14067900" cy="66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Állj meg – ne csak a címsort olvasd el!</a:t>
            </a:r>
            <a:endParaRPr sz="9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címsorok célja, hogy felkeltsék az érdeklődését, de egy címsor nem adhat teljes képet a történetről, ahogyan egy rövid közösségi média bejegyzés sem. Ha hihetetlennek tűnik, akkor valószínűleg az is.</a:t>
            </a:r>
            <a:endParaRPr sz="9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Gondolkodjon el – kérdezze meg magától, mi a célja az információnak. </a:t>
            </a: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információt azért hozzák létre, hogy:</a:t>
            </a:r>
            <a:endParaRPr sz="900"/>
          </a:p>
          <a:p>
            <a:pPr indent="-311150" lvl="0" marL="34290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Noto Sans Symbols"/>
              <a:buChar char="∙"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 valamit elmondjon nekünk (hírek)</a:t>
            </a:r>
            <a:endParaRPr sz="900"/>
          </a:p>
          <a:p>
            <a:pPr indent="-311150" lvl="0" marL="34290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Noto Sans Symbols"/>
              <a:buChar char="∙"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szórakoztassanak minket (szatíra, képregények, vicces videók)</a:t>
            </a:r>
            <a:endParaRPr sz="900"/>
          </a:p>
          <a:p>
            <a:pPr indent="-311150" lvl="0" marL="34290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Noto Sans Symbols"/>
              <a:buChar char="∙"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meggyőzni minket (reklám)</a:t>
            </a:r>
            <a:endParaRPr sz="9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Nézd meg az információ stílusát, hangnemét és forrását, hogy meg tudd ítélni, mennyire megbízható vagy pontos.</a:t>
            </a:r>
            <a:endParaRPr sz="9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Ellenőrizze – nézze meg, hogy az információt máshol is közlik-e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 máshol nem találja ugyanazt az információt, az azért lehet, mert pontatlan, megbízhatatlan vagy elavult. Ez különösen igaz, ha az információ nagyon aktuálisnak vagy hírértékűnek tűnik.</a:t>
            </a:r>
            <a:endParaRPr sz="900"/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További útmutatásokért és információkért látogass el </a:t>
            </a:r>
            <a:r>
              <a:rPr b="0" i="0" lang="en-IE" sz="2300" u="sng" cap="none" strike="noStrike">
                <a:solidFill>
                  <a:srgbClr val="467886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www.BeMediaSmart.ie</a:t>
            </a:r>
            <a:r>
              <a:rPr b="0" i="0" lang="en-I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weboldalra.</a:t>
            </a:r>
            <a:endParaRPr sz="900"/>
          </a:p>
        </p:txBody>
      </p:sp>
      <p:sp>
        <p:nvSpPr>
          <p:cNvPr id="277" name="Google Shape;277;p11"/>
          <p:cNvSpPr txBox="1"/>
          <p:nvPr/>
        </p:nvSpPr>
        <p:spPr>
          <a:xfrm>
            <a:off x="4992294" y="282581"/>
            <a:ext cx="62568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5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Néhány hasznos tipp</a:t>
            </a:r>
            <a:endParaRPr b="0" i="1" sz="5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2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2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2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2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2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2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2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89" name="Google Shape;289;p12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2"/>
          <p:cNvSpPr txBox="1"/>
          <p:nvPr/>
        </p:nvSpPr>
        <p:spPr>
          <a:xfrm>
            <a:off x="3769067" y="356963"/>
            <a:ext cx="10221068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Példa a problémamegoldás gyakorlatban történő alkalmazására</a:t>
            </a:r>
            <a:endParaRPr b="0" i="0" sz="4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12"/>
          <p:cNvSpPr txBox="1"/>
          <p:nvPr/>
        </p:nvSpPr>
        <p:spPr>
          <a:xfrm>
            <a:off x="565464" y="1819834"/>
            <a:ext cx="6199259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1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Probléma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2009-ben jelentősen romlottak az ír PISA-eredmények a számolási és írás-olvasási készségek terén</a:t>
            </a:r>
            <a:endParaRPr b="0" i="1" sz="3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2"/>
          <p:cNvSpPr txBox="1"/>
          <p:nvPr/>
        </p:nvSpPr>
        <p:spPr>
          <a:xfrm>
            <a:off x="7206493" y="1622590"/>
            <a:ext cx="7279106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2"/>
          <p:cNvSpPr txBox="1"/>
          <p:nvPr/>
        </p:nvSpPr>
        <p:spPr>
          <a:xfrm>
            <a:off x="1056389" y="4250336"/>
            <a:ext cx="5573011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Problémaelemzés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Az oktatási minisztérium felügyelősége mélyrehatóan vizsgálja a probléma gyökerét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2"/>
          <p:cNvSpPr txBox="1"/>
          <p:nvPr/>
        </p:nvSpPr>
        <p:spPr>
          <a:xfrm>
            <a:off x="2389908" y="6935134"/>
            <a:ext cx="6630054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Lehetséges megoldások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Az írás-olvasás és számolási készségek javítása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Országos 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Iskolai szinten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Osztályszinten</a:t>
            </a:r>
            <a:endParaRPr/>
          </a:p>
        </p:txBody>
      </p:sp>
      <p:sp>
        <p:nvSpPr>
          <p:cNvPr id="295" name="Google Shape;295;p12"/>
          <p:cNvSpPr txBox="1"/>
          <p:nvPr/>
        </p:nvSpPr>
        <p:spPr>
          <a:xfrm>
            <a:off x="7428934" y="1591613"/>
            <a:ext cx="8245160" cy="36009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megoldások megvalósítása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DE által előírt nemzeti kezdeményezés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 egész iskola tervezése, amelyben az írás-olvasás és számolás prioritásként szerepel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 írás-olvasás és számolás minden tanterv részét kell képeznie.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 írás-olvasás és számolás minden tanár óravázlatának részét kell képeznie.</a:t>
            </a:r>
            <a:endParaRPr/>
          </a:p>
        </p:txBody>
      </p:sp>
      <p:sp>
        <p:nvSpPr>
          <p:cNvPr id="296" name="Google Shape;296;p12"/>
          <p:cNvSpPr txBox="1"/>
          <p:nvPr/>
        </p:nvSpPr>
        <p:spPr>
          <a:xfrm>
            <a:off x="8879601" y="5935521"/>
            <a:ext cx="6970660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megoldások </a:t>
            </a:r>
            <a:r>
              <a:rPr b="0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értékelése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ír diákok számolási és írás-olvasási készsége 2012-ben javult, 2022-ben pedig az ír diákok voltak a legjobbak olvasásból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írás-olvasás és számolás minden tanár óravázlatának szerves részévé vált.</a:t>
            </a:r>
            <a:endParaRPr b="0" i="1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12"/>
          <p:cNvSpPr/>
          <p:nvPr/>
        </p:nvSpPr>
        <p:spPr>
          <a:xfrm>
            <a:off x="3252837" y="3480674"/>
            <a:ext cx="372979" cy="745958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2"/>
          <p:cNvSpPr/>
          <p:nvPr/>
        </p:nvSpPr>
        <p:spPr>
          <a:xfrm>
            <a:off x="3245465" y="6189176"/>
            <a:ext cx="372979" cy="745958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2"/>
          <p:cNvSpPr/>
          <p:nvPr/>
        </p:nvSpPr>
        <p:spPr>
          <a:xfrm rot="-8910126">
            <a:off x="6996599" y="4989521"/>
            <a:ext cx="400779" cy="2172271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2"/>
          <p:cNvSpPr/>
          <p:nvPr/>
        </p:nvSpPr>
        <p:spPr>
          <a:xfrm>
            <a:off x="10438426" y="5254250"/>
            <a:ext cx="372979" cy="745958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3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3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3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13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3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3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13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312" name="Google Shape;312;p13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13"/>
          <p:cNvSpPr txBox="1"/>
          <p:nvPr/>
        </p:nvSpPr>
        <p:spPr>
          <a:xfrm>
            <a:off x="3769067" y="611148"/>
            <a:ext cx="10496784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Visszajelzés az 1. tevékenységről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 probléma megértése</a:t>
            </a:r>
            <a:endParaRPr b="0" i="0" sz="6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3"/>
          <p:cNvSpPr txBox="1"/>
          <p:nvPr/>
        </p:nvSpPr>
        <p:spPr>
          <a:xfrm>
            <a:off x="609752" y="8406227"/>
            <a:ext cx="1443717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Gondolkodjon el, és jegyezze fel gondolatait a mellékelt Padlet linkre.</a:t>
            </a:r>
            <a:endParaRPr/>
          </a:p>
        </p:txBody>
      </p:sp>
      <p:pic>
        <p:nvPicPr>
          <p:cNvPr id="315" name="Google Shape;315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9450" y="3738981"/>
            <a:ext cx="4667250" cy="466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4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4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4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14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4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14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14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327" name="Google Shape;327;p14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14"/>
          <p:cNvSpPr txBox="1"/>
          <p:nvPr/>
        </p:nvSpPr>
        <p:spPr>
          <a:xfrm>
            <a:off x="3878700" y="756213"/>
            <a:ext cx="126834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Második tevékenység: Lehetséges megoldások feltárása</a:t>
            </a:r>
            <a:endParaRPr b="0" i="0" sz="4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14"/>
          <p:cNvSpPr txBox="1"/>
          <p:nvPr/>
        </p:nvSpPr>
        <p:spPr>
          <a:xfrm>
            <a:off x="685800" y="2264631"/>
            <a:ext cx="10944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3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Miért kell foglalkoznunk ezekkel a problémákkal?</a:t>
            </a:r>
            <a:endParaRPr b="0" i="1" sz="3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14"/>
          <p:cNvSpPr txBox="1"/>
          <p:nvPr/>
        </p:nvSpPr>
        <p:spPr>
          <a:xfrm>
            <a:off x="685800" y="3297270"/>
            <a:ext cx="11700782" cy="42165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1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Milyen </a:t>
            </a:r>
            <a:r>
              <a:rPr b="0" i="1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gyakorlati módszerekkel lehet felkészíteni az iskolavezetőket, a tanárokat és a szülőket </a:t>
            </a:r>
            <a:r>
              <a:rPr b="0" i="1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hamis hírek, a dezinformáció és </a:t>
            </a:r>
            <a:r>
              <a:rPr b="0" i="1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téves információk kezelésére?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1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Noto Sans Symbols"/>
              <a:buChar char="⮚"/>
            </a:pP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Iskolai 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1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Noto Sans Symbols"/>
              <a:buChar char="⮚"/>
            </a:pP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Nemzeti 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1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Noto Sans Symbols"/>
              <a:buChar char="⮚"/>
            </a:pP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Nemzetközi 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1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14"/>
          <p:cNvSpPr txBox="1"/>
          <p:nvPr/>
        </p:nvSpPr>
        <p:spPr>
          <a:xfrm>
            <a:off x="1068233" y="8276160"/>
            <a:ext cx="1443717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Gondolkodjon el a kérdéseken, és jegyezze fel gondolatait a mellékelt Padlet linkre!</a:t>
            </a:r>
            <a:endParaRPr/>
          </a:p>
        </p:txBody>
      </p:sp>
      <p:pic>
        <p:nvPicPr>
          <p:cNvPr id="332" name="Google Shape;33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026774" y="4540296"/>
            <a:ext cx="3381375" cy="338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179174" y="4692696"/>
            <a:ext cx="3381375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5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5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5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15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5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15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5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345" name="Google Shape;345;p15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5"/>
          <p:cNvSpPr txBox="1"/>
          <p:nvPr/>
        </p:nvSpPr>
        <p:spPr>
          <a:xfrm>
            <a:off x="1530904" y="2209984"/>
            <a:ext cx="13499545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Visszajelzés a 2. tevékenységről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Lehetséges megoldások feltárása</a:t>
            </a:r>
            <a:endParaRPr b="0" i="0" sz="6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5"/>
          <p:cNvSpPr txBox="1"/>
          <p:nvPr/>
        </p:nvSpPr>
        <p:spPr>
          <a:xfrm>
            <a:off x="1530904" y="5295270"/>
            <a:ext cx="11202389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Padlet eredmények linkje:</a:t>
            </a:r>
            <a:endParaRPr b="0" i="0" sz="3200" u="sng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  <a:hlinkClick r:id="rId6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2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https://padlet.com/euphoricweekendliterature/what-are-the-possible-practical-ways-to-prepare-school-leade-kmts0b8tqtemn210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6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6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6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6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6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6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16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16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360" name="Google Shape;360;p16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6"/>
          <p:cNvSpPr txBox="1"/>
          <p:nvPr/>
        </p:nvSpPr>
        <p:spPr>
          <a:xfrm>
            <a:off x="1726020" y="1112900"/>
            <a:ext cx="132282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5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Harmadik műhelytevékenység (ACT)</a:t>
            </a:r>
            <a:endParaRPr sz="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5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 kiválasztott megoldások megvalósítása</a:t>
            </a:r>
            <a:endParaRPr b="0" i="1" sz="5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6"/>
          <p:cNvSpPr txBox="1"/>
          <p:nvPr/>
        </p:nvSpPr>
        <p:spPr>
          <a:xfrm>
            <a:off x="438703" y="3369644"/>
            <a:ext cx="15171821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1" lang="en-IE" sz="4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Hogyan tudjuk ezeket a megoldásokat megvalósítani szülőként, tanárként és iskolavezetőként?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Iskolai 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Nemzeti 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Nemzetközi 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kezdeményezések</a:t>
            </a: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</p:txBody>
      </p:sp>
      <p:pic>
        <p:nvPicPr>
          <p:cNvPr id="363" name="Google Shape;363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590944" y="4325373"/>
            <a:ext cx="3403948" cy="3403948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16"/>
          <p:cNvSpPr txBox="1"/>
          <p:nvPr/>
        </p:nvSpPr>
        <p:spPr>
          <a:xfrm>
            <a:off x="2190970" y="7459474"/>
            <a:ext cx="97917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1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https://docs.google.com/document/d/1NVyQo3Koykkqa20tgn8vNsJF8cxkJGS6/edi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6"/>
          <p:cNvSpPr txBox="1"/>
          <p:nvPr/>
        </p:nvSpPr>
        <p:spPr>
          <a:xfrm>
            <a:off x="0" y="8106070"/>
            <a:ext cx="18103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IE" sz="4000">
                <a:solidFill>
                  <a:srgbClr val="FF0000"/>
                </a:solidFill>
              </a:rPr>
              <a:t>Gondolkodjon el a kérdéseken, és jegyezze fel gondolatait a mellékelt Padlet linkre!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7"/>
          <p:cNvSpPr txBox="1"/>
          <p:nvPr/>
        </p:nvSpPr>
        <p:spPr>
          <a:xfrm>
            <a:off x="14292505" y="5111818"/>
            <a:ext cx="2334213" cy="3726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1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cxnSp>
        <p:nvCxnSpPr>
          <p:cNvPr id="372" name="Google Shape;372;p17"/>
          <p:cNvCxnSpPr/>
          <p:nvPr/>
        </p:nvCxnSpPr>
        <p:spPr>
          <a:xfrm flipH="1" rot="10800000">
            <a:off x="30019" y="1698370"/>
            <a:ext cx="18288000" cy="19050"/>
          </a:xfrm>
          <a:prstGeom prst="straightConnector1">
            <a:avLst/>
          </a:prstGeom>
          <a:noFill/>
          <a:ln cap="flat" cmpd="sng" w="9525">
            <a:solidFill>
              <a:srgbClr val="000000">
                <a:alpha val="29803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3" name="Google Shape;373;p17"/>
          <p:cNvCxnSpPr/>
          <p:nvPr/>
        </p:nvCxnSpPr>
        <p:spPr>
          <a:xfrm>
            <a:off x="1144136" y="2796769"/>
            <a:ext cx="0" cy="447300"/>
          </a:xfrm>
          <a:prstGeom prst="straightConnector1">
            <a:avLst/>
          </a:prstGeom>
          <a:noFill/>
          <a:ln cap="flat" cmpd="sng" w="9525">
            <a:solidFill>
              <a:srgbClr val="000000">
                <a:alpha val="29803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74" name="Google Shape;374;p17"/>
          <p:cNvGrpSpPr/>
          <p:nvPr/>
        </p:nvGrpSpPr>
        <p:grpSpPr>
          <a:xfrm>
            <a:off x="-289837" y="8349676"/>
            <a:ext cx="18678035" cy="2078949"/>
            <a:chOff x="0" y="-38100"/>
            <a:chExt cx="4919318" cy="805460"/>
          </a:xfrm>
        </p:grpSpPr>
        <p:sp>
          <p:nvSpPr>
            <p:cNvPr id="375" name="Google Shape;375;p17"/>
            <p:cNvSpPr/>
            <p:nvPr/>
          </p:nvSpPr>
          <p:spPr>
            <a:xfrm>
              <a:off x="65819" y="159372"/>
              <a:ext cx="4827109" cy="556227"/>
            </a:xfrm>
            <a:custGeom>
              <a:rect b="b" l="l" r="r" t="t"/>
              <a:pathLst>
                <a:path extrusionOk="0" h="767360" w="4919318">
                  <a:moveTo>
                    <a:pt x="0" y="0"/>
                  </a:moveTo>
                  <a:lnTo>
                    <a:pt x="4919318" y="0"/>
                  </a:lnTo>
                  <a:lnTo>
                    <a:pt x="4919318" y="767360"/>
                  </a:lnTo>
                  <a:lnTo>
                    <a:pt x="0" y="767360"/>
                  </a:ln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7"/>
            <p:cNvSpPr txBox="1"/>
            <p:nvPr/>
          </p:nvSpPr>
          <p:spPr>
            <a:xfrm>
              <a:off x="0" y="-38100"/>
              <a:ext cx="4919318" cy="8054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" name="Google Shape;377;p17"/>
          <p:cNvSpPr txBox="1"/>
          <p:nvPr/>
        </p:nvSpPr>
        <p:spPr>
          <a:xfrm>
            <a:off x="319374" y="8791475"/>
            <a:ext cx="194511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13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7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Hogyan lehet felismerni a </a:t>
            </a:r>
            <a:r>
              <a:rPr b="1" lang="en-IE" sz="7100">
                <a:solidFill>
                  <a:srgbClr val="FFFFFF"/>
                </a:solidFill>
              </a:rPr>
              <a:t>ál</a:t>
            </a:r>
            <a:r>
              <a:rPr b="1" i="0" lang="en-IE" sz="7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híreket?</a:t>
            </a:r>
            <a:endParaRPr sz="100"/>
          </a:p>
        </p:txBody>
      </p:sp>
      <p:sp>
        <p:nvSpPr>
          <p:cNvPr id="378" name="Google Shape;378;p17"/>
          <p:cNvSpPr/>
          <p:nvPr/>
        </p:nvSpPr>
        <p:spPr>
          <a:xfrm>
            <a:off x="30019" y="332425"/>
            <a:ext cx="2626559" cy="1050401"/>
          </a:xfrm>
          <a:custGeom>
            <a:rect b="b" l="l" r="r" t="t"/>
            <a:pathLst>
              <a:path extrusionOk="0" h="1050401" w="2626559">
                <a:moveTo>
                  <a:pt x="0" y="0"/>
                </a:moveTo>
                <a:lnTo>
                  <a:pt x="2626559" y="0"/>
                </a:lnTo>
                <a:lnTo>
                  <a:pt x="2626559" y="1050401"/>
                </a:lnTo>
                <a:lnTo>
                  <a:pt x="0" y="10504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17"/>
          <p:cNvSpPr/>
          <p:nvPr/>
        </p:nvSpPr>
        <p:spPr>
          <a:xfrm>
            <a:off x="14391012" y="-16534"/>
            <a:ext cx="4317278" cy="1365620"/>
          </a:xfrm>
          <a:custGeom>
            <a:rect b="b" l="l" r="r" t="t"/>
            <a:pathLst>
              <a:path extrusionOk="0" h="1365620" w="4317278">
                <a:moveTo>
                  <a:pt x="0" y="0"/>
                </a:moveTo>
                <a:lnTo>
                  <a:pt x="4317278" y="0"/>
                </a:lnTo>
                <a:lnTo>
                  <a:pt x="4317278" y="1365619"/>
                </a:lnTo>
                <a:lnTo>
                  <a:pt x="0" y="13656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54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17"/>
          <p:cNvSpPr txBox="1"/>
          <p:nvPr/>
        </p:nvSpPr>
        <p:spPr>
          <a:xfrm>
            <a:off x="2649018" y="331500"/>
            <a:ext cx="120957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Tippek az online </a:t>
            </a:r>
            <a:r>
              <a:rPr b="1" lang="en-IE" sz="4800">
                <a:solidFill>
                  <a:srgbClr val="FF0000"/>
                </a:solidFill>
              </a:rPr>
              <a:t>ál</a:t>
            </a:r>
            <a:r>
              <a:rPr b="1" i="0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hírek felismeréséhez: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17"/>
          <p:cNvSpPr/>
          <p:nvPr/>
        </p:nvSpPr>
        <p:spPr>
          <a:xfrm>
            <a:off x="5309175" y="2266404"/>
            <a:ext cx="6019799" cy="3184931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Ellenőrizze a forrást: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17"/>
          <p:cNvSpPr/>
          <p:nvPr/>
        </p:nvSpPr>
        <p:spPr>
          <a:xfrm>
            <a:off x="8466801" y="4389239"/>
            <a:ext cx="6019799" cy="3184931"/>
          </a:xfrm>
          <a:prstGeom prst="ellipse">
            <a:avLst/>
          </a:prstGeom>
          <a:solidFill>
            <a:srgbClr val="C2D59B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Ellenőrizze más forrásokkal: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17"/>
          <p:cNvSpPr/>
          <p:nvPr/>
        </p:nvSpPr>
        <p:spPr>
          <a:xfrm>
            <a:off x="2299276" y="4395647"/>
            <a:ext cx="6019799" cy="3184931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Keressen bizonyítékokat:</a:t>
            </a:r>
            <a:endParaRPr b="0" i="0" sz="3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17"/>
          <p:cNvSpPr txBox="1"/>
          <p:nvPr/>
        </p:nvSpPr>
        <p:spPr>
          <a:xfrm>
            <a:off x="30019" y="7836944"/>
            <a:ext cx="17876981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IE" sz="3200" u="sng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https://safeguarding.network/blog/fake-news-misinformation-and-disinformation-what-schools-need-to-know</a:t>
            </a:r>
            <a:endParaRPr b="1" i="1" sz="32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9" name="Google Shape;389;p18"/>
          <p:cNvCxnSpPr/>
          <p:nvPr/>
        </p:nvCxnSpPr>
        <p:spPr>
          <a:xfrm flipH="1" rot="10800000">
            <a:off x="30019" y="1698370"/>
            <a:ext cx="18288000" cy="19050"/>
          </a:xfrm>
          <a:prstGeom prst="straightConnector1">
            <a:avLst/>
          </a:prstGeom>
          <a:noFill/>
          <a:ln cap="flat" cmpd="sng" w="9525">
            <a:solidFill>
              <a:srgbClr val="000000">
                <a:alpha val="29803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18"/>
          <p:cNvCxnSpPr/>
          <p:nvPr/>
        </p:nvCxnSpPr>
        <p:spPr>
          <a:xfrm>
            <a:off x="1144136" y="2796769"/>
            <a:ext cx="0" cy="447300"/>
          </a:xfrm>
          <a:prstGeom prst="straightConnector1">
            <a:avLst/>
          </a:prstGeom>
          <a:noFill/>
          <a:ln cap="flat" cmpd="sng" w="9525">
            <a:solidFill>
              <a:srgbClr val="000000">
                <a:alpha val="29803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91" name="Google Shape;391;p18"/>
          <p:cNvGrpSpPr/>
          <p:nvPr/>
        </p:nvGrpSpPr>
        <p:grpSpPr>
          <a:xfrm>
            <a:off x="-164998" y="8208051"/>
            <a:ext cx="18678035" cy="2078949"/>
            <a:chOff x="0" y="-38100"/>
            <a:chExt cx="4919318" cy="805460"/>
          </a:xfrm>
        </p:grpSpPr>
        <p:sp>
          <p:nvSpPr>
            <p:cNvPr id="392" name="Google Shape;392;p18"/>
            <p:cNvSpPr/>
            <p:nvPr/>
          </p:nvSpPr>
          <p:spPr>
            <a:xfrm>
              <a:off x="0" y="0"/>
              <a:ext cx="4919318" cy="767360"/>
            </a:xfrm>
            <a:custGeom>
              <a:rect b="b" l="l" r="r" t="t"/>
              <a:pathLst>
                <a:path extrusionOk="0" h="767360" w="4919318">
                  <a:moveTo>
                    <a:pt x="0" y="0"/>
                  </a:moveTo>
                  <a:lnTo>
                    <a:pt x="4919318" y="0"/>
                  </a:lnTo>
                  <a:lnTo>
                    <a:pt x="4919318" y="767360"/>
                  </a:lnTo>
                  <a:lnTo>
                    <a:pt x="0" y="767360"/>
                  </a:ln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8"/>
            <p:cNvSpPr txBox="1"/>
            <p:nvPr/>
          </p:nvSpPr>
          <p:spPr>
            <a:xfrm>
              <a:off x="0" y="-38100"/>
              <a:ext cx="4919318" cy="8054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4" name="Google Shape;394;p18"/>
          <p:cNvSpPr txBox="1"/>
          <p:nvPr/>
        </p:nvSpPr>
        <p:spPr>
          <a:xfrm>
            <a:off x="1024716" y="8179739"/>
            <a:ext cx="17110884" cy="1577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65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8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Hová menj, ha nem tudod?</a:t>
            </a:r>
            <a:endParaRPr/>
          </a:p>
        </p:txBody>
      </p:sp>
      <p:sp>
        <p:nvSpPr>
          <p:cNvPr id="395" name="Google Shape;395;p18"/>
          <p:cNvSpPr/>
          <p:nvPr/>
        </p:nvSpPr>
        <p:spPr>
          <a:xfrm>
            <a:off x="532527" y="140769"/>
            <a:ext cx="2626559" cy="1050401"/>
          </a:xfrm>
          <a:custGeom>
            <a:rect b="b" l="l" r="r" t="t"/>
            <a:pathLst>
              <a:path extrusionOk="0" h="1050401" w="2626559">
                <a:moveTo>
                  <a:pt x="0" y="0"/>
                </a:moveTo>
                <a:lnTo>
                  <a:pt x="2626559" y="0"/>
                </a:lnTo>
                <a:lnTo>
                  <a:pt x="2626559" y="1050401"/>
                </a:lnTo>
                <a:lnTo>
                  <a:pt x="0" y="10504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18"/>
          <p:cNvSpPr/>
          <p:nvPr/>
        </p:nvSpPr>
        <p:spPr>
          <a:xfrm>
            <a:off x="14070920" y="263448"/>
            <a:ext cx="4317278" cy="1365620"/>
          </a:xfrm>
          <a:custGeom>
            <a:rect b="b" l="l" r="r" t="t"/>
            <a:pathLst>
              <a:path extrusionOk="0" h="1365620" w="4317278">
                <a:moveTo>
                  <a:pt x="0" y="0"/>
                </a:moveTo>
                <a:lnTo>
                  <a:pt x="4317278" y="0"/>
                </a:lnTo>
                <a:lnTo>
                  <a:pt x="4317278" y="1365619"/>
                </a:lnTo>
                <a:lnTo>
                  <a:pt x="0" y="13656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54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18"/>
          <p:cNvSpPr txBox="1"/>
          <p:nvPr/>
        </p:nvSpPr>
        <p:spPr>
          <a:xfrm>
            <a:off x="163286" y="1207367"/>
            <a:ext cx="13705114" cy="6247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IE" sz="32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https://www.snopes.com/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1" lang="en-IE" sz="2800" u="none" cap="none" strike="noStrik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Jól ismert tényellenőrző weboldal, amely széles körű állításokat, pletykákat, hoaxokat és téves információkat vizsgál és ellenőriz (vagy cáfol) az interneten, különösen a közösségi médiában.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Snopes a következőket végzi: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Tényeket ellenőrzi a vírusként terjedő történetek, mémek és pletykák esetében.</a:t>
            </a:r>
            <a:b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(pl. politikai állítások, hírességekről szóló pletykák, csalások és furcsa hírek)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Az állítások pontosságát 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egyértelmű címkékkel </a:t>
            </a:r>
            <a:r>
              <a:rPr b="1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értékeli, 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mint például </a:t>
            </a: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Igaz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Hamis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Vegyes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Bizonyítatlan 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stb.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Részletes kutatásokat és forrásokat biztosít 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annak magyarázatára, hogy miért igaz vagy hamis valami.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Segít az olvasóknak felismerni a téves információkat, </a:t>
            </a:r>
            <a:r>
              <a:rPr b="0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és megtanulni, hogyan ellenőrizhetik maguk az online tartalmakat.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2800" u="none" cap="none" strike="noStrik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Az 1994-ben indult Snopes az egyik legrégebbi tényellenőrző webhely az interneten, és semlegességével és bizonyítékokon alapuló megközelítésével széles körben elismert</a:t>
            </a:r>
            <a:r>
              <a:rPr b="0" i="1" lang="en-IE" sz="3200" u="none" cap="none" strike="noStrik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1" sz="4400" u="none" cap="none" strike="noStrike">
              <a:solidFill>
                <a:srgbClr val="0000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963567" y="1684594"/>
            <a:ext cx="4354452" cy="6175172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18"/>
          <p:cNvSpPr txBox="1"/>
          <p:nvPr/>
        </p:nvSpPr>
        <p:spPr>
          <a:xfrm>
            <a:off x="4948425" y="263448"/>
            <a:ext cx="657225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További források</a:t>
            </a:r>
            <a:endParaRPr b="0" i="0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9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9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19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19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9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19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19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19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12" name="Google Shape;412;p19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3" name="Google Shape;413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8133" y="1708470"/>
            <a:ext cx="4387695" cy="6976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83644" y="5822099"/>
            <a:ext cx="10166766" cy="3091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33229" y="418149"/>
            <a:ext cx="10859441" cy="823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92908" y="1740592"/>
            <a:ext cx="3862977" cy="4217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2"/>
          <p:cNvGrpSpPr/>
          <p:nvPr/>
        </p:nvGrpSpPr>
        <p:grpSpPr>
          <a:xfrm>
            <a:off x="4039980" y="9219724"/>
            <a:ext cx="4764336" cy="861887"/>
            <a:chOff x="0" y="-47625"/>
            <a:chExt cx="1381663" cy="240312"/>
          </a:xfrm>
        </p:grpSpPr>
        <p:sp>
          <p:nvSpPr>
            <p:cNvPr id="111" name="Google Shape;111;p2"/>
            <p:cNvSpPr/>
            <p:nvPr/>
          </p:nvSpPr>
          <p:spPr>
            <a:xfrm>
              <a:off x="0" y="0"/>
              <a:ext cx="1381663" cy="192687"/>
            </a:xfrm>
            <a:custGeom>
              <a:rect b="b" l="l" r="r" t="t"/>
              <a:pathLst>
                <a:path extrusionOk="0" h="192687" w="1381663">
                  <a:moveTo>
                    <a:pt x="45518" y="0"/>
                  </a:moveTo>
                  <a:lnTo>
                    <a:pt x="1336145" y="0"/>
                  </a:lnTo>
                  <a:cubicBezTo>
                    <a:pt x="1348217" y="0"/>
                    <a:pt x="1359794" y="4796"/>
                    <a:pt x="1368331" y="13332"/>
                  </a:cubicBezTo>
                  <a:cubicBezTo>
                    <a:pt x="1376867" y="21868"/>
                    <a:pt x="1381663" y="33446"/>
                    <a:pt x="1381663" y="45518"/>
                  </a:cubicBezTo>
                  <a:lnTo>
                    <a:pt x="1381663" y="147169"/>
                  </a:lnTo>
                  <a:cubicBezTo>
                    <a:pt x="1381663" y="159241"/>
                    <a:pt x="1376867" y="170819"/>
                    <a:pt x="1368331" y="179355"/>
                  </a:cubicBezTo>
                  <a:cubicBezTo>
                    <a:pt x="1359794" y="187891"/>
                    <a:pt x="1348217" y="192687"/>
                    <a:pt x="1336145" y="192687"/>
                  </a:cubicBezTo>
                  <a:lnTo>
                    <a:pt x="45518" y="192687"/>
                  </a:lnTo>
                  <a:cubicBezTo>
                    <a:pt x="33446" y="192687"/>
                    <a:pt x="21868" y="187891"/>
                    <a:pt x="13332" y="179355"/>
                  </a:cubicBezTo>
                  <a:cubicBezTo>
                    <a:pt x="4796" y="170819"/>
                    <a:pt x="0" y="159241"/>
                    <a:pt x="0" y="147169"/>
                  </a:cubicBezTo>
                  <a:lnTo>
                    <a:pt x="0" y="45518"/>
                  </a:lnTo>
                  <a:cubicBezTo>
                    <a:pt x="0" y="33446"/>
                    <a:pt x="4796" y="21868"/>
                    <a:pt x="13332" y="13332"/>
                  </a:cubicBezTo>
                  <a:cubicBezTo>
                    <a:pt x="21868" y="4796"/>
                    <a:pt x="33446" y="0"/>
                    <a:pt x="45518" y="0"/>
                  </a:cubicBez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"/>
            <p:cNvSpPr txBox="1"/>
            <p:nvPr/>
          </p:nvSpPr>
          <p:spPr>
            <a:xfrm>
              <a:off x="0" y="-47625"/>
              <a:ext cx="1381663" cy="240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113;p2"/>
          <p:cNvGrpSpPr/>
          <p:nvPr/>
        </p:nvGrpSpPr>
        <p:grpSpPr>
          <a:xfrm>
            <a:off x="8842655" y="9221167"/>
            <a:ext cx="3927024" cy="860446"/>
            <a:chOff x="0" y="-47625"/>
            <a:chExt cx="1063358" cy="232991"/>
          </a:xfrm>
        </p:grpSpPr>
        <p:sp>
          <p:nvSpPr>
            <p:cNvPr id="114" name="Google Shape;114;p2"/>
            <p:cNvSpPr/>
            <p:nvPr/>
          </p:nvSpPr>
          <p:spPr>
            <a:xfrm>
              <a:off x="0" y="0"/>
              <a:ext cx="1063358" cy="185366"/>
            </a:xfrm>
            <a:custGeom>
              <a:rect b="b" l="l" r="r" t="t"/>
              <a:pathLst>
                <a:path extrusionOk="0" h="185366" w="1063358">
                  <a:moveTo>
                    <a:pt x="59143" y="0"/>
                  </a:moveTo>
                  <a:lnTo>
                    <a:pt x="1004214" y="0"/>
                  </a:lnTo>
                  <a:cubicBezTo>
                    <a:pt x="1036878" y="0"/>
                    <a:pt x="1063358" y="26479"/>
                    <a:pt x="1063358" y="59143"/>
                  </a:cubicBezTo>
                  <a:lnTo>
                    <a:pt x="1063358" y="126223"/>
                  </a:lnTo>
                  <a:cubicBezTo>
                    <a:pt x="1063358" y="158887"/>
                    <a:pt x="1036878" y="185366"/>
                    <a:pt x="1004214" y="185366"/>
                  </a:cubicBezTo>
                  <a:lnTo>
                    <a:pt x="59143" y="185366"/>
                  </a:lnTo>
                  <a:cubicBezTo>
                    <a:pt x="26479" y="185366"/>
                    <a:pt x="0" y="158887"/>
                    <a:pt x="0" y="126223"/>
                  </a:cubicBezTo>
                  <a:lnTo>
                    <a:pt x="0" y="59143"/>
                  </a:lnTo>
                  <a:cubicBezTo>
                    <a:pt x="0" y="26479"/>
                    <a:pt x="26479" y="0"/>
                    <a:pt x="59143" y="0"/>
                  </a:cubicBezTo>
                  <a:close/>
                </a:path>
              </a:pathLst>
            </a:custGeom>
            <a:solidFill>
              <a:srgbClr val="C7EAF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0" y="-47625"/>
              <a:ext cx="1063358" cy="2329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" name="Google Shape;116;p2"/>
          <p:cNvSpPr/>
          <p:nvPr/>
        </p:nvSpPr>
        <p:spPr>
          <a:xfrm>
            <a:off x="383930" y="236074"/>
            <a:ext cx="3521366" cy="1408249"/>
          </a:xfrm>
          <a:custGeom>
            <a:rect b="b" l="l" r="r" t="t"/>
            <a:pathLst>
              <a:path extrusionOk="0" h="1408249" w="3521366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"/>
          <p:cNvSpPr/>
          <p:nvPr/>
        </p:nvSpPr>
        <p:spPr>
          <a:xfrm rot="-5400000">
            <a:off x="15497217" y="5327600"/>
            <a:ext cx="2937939" cy="4133462"/>
          </a:xfrm>
          <a:custGeom>
            <a:rect b="b" l="l" r="r" t="t"/>
            <a:pathLst>
              <a:path extrusionOk="0" h="4133462" w="2937939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07382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"/>
          <p:cNvSpPr/>
          <p:nvPr/>
        </p:nvSpPr>
        <p:spPr>
          <a:xfrm>
            <a:off x="13214848" y="-175535"/>
            <a:ext cx="5149829" cy="1628968"/>
          </a:xfrm>
          <a:custGeom>
            <a:rect b="b" l="l" r="r" t="t"/>
            <a:pathLst>
              <a:path extrusionOk="0" h="1628968" w="5149829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5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"/>
          <p:cNvSpPr/>
          <p:nvPr/>
        </p:nvSpPr>
        <p:spPr>
          <a:xfrm>
            <a:off x="0" y="9186896"/>
            <a:ext cx="3872623" cy="864030"/>
          </a:xfrm>
          <a:custGeom>
            <a:rect b="b" l="l" r="r" t="t"/>
            <a:pathLst>
              <a:path extrusionOk="0" h="864030" w="3872623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2"/>
          <p:cNvSpPr/>
          <p:nvPr/>
        </p:nvSpPr>
        <p:spPr>
          <a:xfrm>
            <a:off x="13152084" y="9398643"/>
            <a:ext cx="5135916" cy="745783"/>
          </a:xfrm>
          <a:custGeom>
            <a:rect b="b" l="l" r="r" t="t"/>
            <a:pathLst>
              <a:path extrusionOk="0" h="745783" w="5135916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-1012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4318007" y="385719"/>
            <a:ext cx="7474952" cy="12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IE" sz="7200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Bevezetés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4321490" y="9400330"/>
            <a:ext cx="4647300" cy="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2024. január 1. – 2026. december 31.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9045467" y="9449411"/>
            <a:ext cx="3521400" cy="5083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Teljes támogatás: 1 49 351,00 €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"/>
          <p:cNvSpPr txBox="1"/>
          <p:nvPr/>
        </p:nvSpPr>
        <p:spPr>
          <a:xfrm>
            <a:off x="8884748" y="2030046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"/>
          <p:cNvSpPr txBox="1"/>
          <p:nvPr/>
        </p:nvSpPr>
        <p:spPr>
          <a:xfrm>
            <a:off x="652985" y="1815132"/>
            <a:ext cx="14469900" cy="63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Problémamegoldás a digitális korban – kulcsfontosságú készség a MyDroneProject.eu számára</a:t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2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Ahogyan </a:t>
            </a: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dezinformáció, a téves információk és a digitális írástudás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kihívásaival, valamint a technológia oktatásban betöltött változó szerepével szembesülünk, </a:t>
            </a: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problémamegoldás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elengedhetetlen fontosságúvá válik. A </a:t>
            </a:r>
            <a:r>
              <a:rPr b="0" i="1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mydroneproject.eu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képzés részét képező modul </a:t>
            </a: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iskolavezetők, tanárok és szülők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számára egy gyakorlati, pszichológiai alapú keretrendszert – a </a:t>
            </a: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DEAR módszert (Define, Explore, Act, Reflect, azaz Meghatározás, Felfedezés, Cselekvés, Reflektálás)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biztosít, amelynek segítségével logikával, együttműködéssel és kritikus gondolkodással közelíthetik meg a valós világ dilemmáit.</a:t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európai </a:t>
            </a:r>
            <a:r>
              <a:rPr b="1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médiatudatosság, polgári felelősségvállalás és szerepközi együttműködés </a:t>
            </a:r>
            <a:r>
              <a:rPr b="0" i="0" lang="en-IE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értékeivel összhangban ez a képzés elősegíti azoknak a készségeknek a fejlesztését, amelyekre szükség van a fiatalok támogatásához a komplex digitális hatások – többek között a mesterséges intelligencia és az új technológiák – világában</a:t>
            </a:r>
            <a:r>
              <a:rPr b="0" i="0" lang="en-IE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9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0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20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20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20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0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20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20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28" name="Google Shape;428;p20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20"/>
          <p:cNvSpPr txBox="1"/>
          <p:nvPr/>
        </p:nvSpPr>
        <p:spPr>
          <a:xfrm>
            <a:off x="555990" y="1860730"/>
            <a:ext cx="13688363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5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Visszajelzés a harmadik műhelymunkáról (ACT)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5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 lehetséges megoldások megvalósítása</a:t>
            </a:r>
            <a:endParaRPr b="0" i="0" sz="5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20"/>
          <p:cNvSpPr txBox="1"/>
          <p:nvPr/>
        </p:nvSpPr>
        <p:spPr>
          <a:xfrm>
            <a:off x="614349" y="4311022"/>
            <a:ext cx="14885580" cy="29854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Link a Padlet eredményeihez: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https://padlet.com/euphoricweekendliterature/how-can-we-as-parents-teachers-and-school-leaders-implement--gzhfj1y25s7ir6r2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1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21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21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21"/>
          <p:cNvSpPr/>
          <p:nvPr/>
        </p:nvSpPr>
        <p:spPr>
          <a:xfrm>
            <a:off x="16453954" y="-756355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21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21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21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21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43" name="Google Shape;443;p21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1"/>
          <p:cNvSpPr txBox="1"/>
          <p:nvPr/>
        </p:nvSpPr>
        <p:spPr>
          <a:xfrm>
            <a:off x="1402079" y="2374629"/>
            <a:ext cx="13467743" cy="5685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vezető válaszadási keretrendszere: a „4 C”</a:t>
            </a:r>
            <a:endParaRPr/>
          </a:p>
          <a:p>
            <a:pPr indent="-285750" lvl="0" marL="28575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1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Nyugalom: </a:t>
            </a:r>
            <a:r>
              <a:rPr b="0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 fokozza a pánikot. Mutasson higgadtságot és mérlegelt döntéshozatalt. Mielőtt bármilyen kommunikációba kezdene, először maga is nyugodjon meg.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1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Egyértelműség: </a:t>
            </a:r>
            <a:r>
              <a:rPr b="0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Tájékoztassa a megerősített információkat átlátható módon.</a:t>
            </a:r>
            <a:endParaRPr/>
          </a:p>
          <a:p>
            <a:pPr indent="-285750" lvl="0" marL="28575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1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Gondoskodás: </a:t>
            </a:r>
            <a:r>
              <a:rPr b="0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Tegye prioritássá a diákok és a személyzet jólétét, szükség esetén tanácsadással vagy gyakorlati támogatással.</a:t>
            </a:r>
            <a:endParaRPr/>
          </a:p>
          <a:p>
            <a:pPr indent="-285750" lvl="0" marL="28575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•"/>
            </a:pPr>
            <a:r>
              <a:rPr b="1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Közösségi részvétel: </a:t>
            </a:r>
            <a:r>
              <a:rPr b="0" i="0" lang="en-IE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Vonja be a szülőket, a helyi hatóságokat és külső szakértőket, hogy egységes válaszreakciót alakítsanak ki.</a:t>
            </a:r>
            <a:endParaRPr/>
          </a:p>
        </p:txBody>
      </p:sp>
      <p:sp>
        <p:nvSpPr>
          <p:cNvPr id="445" name="Google Shape;445;p21"/>
          <p:cNvSpPr txBox="1"/>
          <p:nvPr/>
        </p:nvSpPr>
        <p:spPr>
          <a:xfrm>
            <a:off x="1402080" y="1486194"/>
            <a:ext cx="15051874" cy="7284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IE" sz="4000" u="none" cap="none" strike="noStrike">
                <a:solidFill>
                  <a:srgbClr val="EE0000"/>
                </a:solidFill>
                <a:latin typeface="Arial"/>
                <a:ea typeface="Arial"/>
                <a:cs typeface="Arial"/>
                <a:sym typeface="Arial"/>
              </a:rPr>
              <a:t>Ha baj történik – </a:t>
            </a: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Vezető válaszadási keretrendszer</a:t>
            </a:r>
            <a:endParaRPr b="0" i="0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2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22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22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22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22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2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2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57" name="Google Shape;457;p22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22"/>
          <p:cNvSpPr txBox="1"/>
          <p:nvPr/>
        </p:nvSpPr>
        <p:spPr>
          <a:xfrm>
            <a:off x="555990" y="1860730"/>
            <a:ext cx="326243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5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Reflexió</a:t>
            </a:r>
            <a:endParaRPr b="0" i="0" sz="5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22"/>
          <p:cNvSpPr txBox="1"/>
          <p:nvPr/>
        </p:nvSpPr>
        <p:spPr>
          <a:xfrm>
            <a:off x="1085850" y="3152479"/>
            <a:ext cx="13754100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IE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problémamegoldási technikák alkalmazásának átgondolása elengedhetetlen a jövőbeni, robusztusabb rendszerek létrehozásához. Bármely problémamegoldó gyakorlat után felül kell vizsgálni és értékelni kell a helyzetet, az alkalmazott folyamatot, a lehetséges megoldásokat és azok megvalósítását. Ez a reflexió lehetővé teszi számunkra, hogy azonosítsuk, mi működött jól, mi nem, és miért. A problémamegoldás hatékonyságának kulcsfontosságú eleme, hogy tanuljunk ezekből a tapasztalatokból, mivel ez a tanulás segít finomítani a megközelítéseket, javítani a döntéshozatalt és megerősíteni a rendszereket, hogy azok jobban felkészüljenek a jövőbeli kihívásokra.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3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23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23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23"/>
          <p:cNvSpPr/>
          <p:nvPr/>
        </p:nvSpPr>
        <p:spPr>
          <a:xfrm>
            <a:off x="15408149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23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23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23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71" name="Google Shape;471;p23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23"/>
          <p:cNvSpPr txBox="1"/>
          <p:nvPr/>
        </p:nvSpPr>
        <p:spPr>
          <a:xfrm>
            <a:off x="0" y="1619690"/>
            <a:ext cx="16346913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DRONE képzés értékelése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6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Problémamegoldás iskolavezetők számára  </a:t>
            </a:r>
            <a:endParaRPr b="0" i="0" sz="6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23"/>
          <p:cNvSpPr txBox="1"/>
          <p:nvPr/>
        </p:nvSpPr>
        <p:spPr>
          <a:xfrm>
            <a:off x="5780678" y="5052052"/>
            <a:ext cx="534659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sng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Értékelési link</a:t>
            </a:r>
            <a:br>
              <a:rPr b="0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23"/>
          <p:cNvSpPr txBox="1"/>
          <p:nvPr/>
        </p:nvSpPr>
        <p:spPr>
          <a:xfrm>
            <a:off x="1134484" y="7576173"/>
            <a:ext cx="15743815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 a Microsoft Forms eredményeihez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https://forms.office.com/Pages/DesignPageV2.aspx?prevorigin=shell&amp;origin=NeoPortalPage&amp;subpage=design&amp;id=GOURaIe3o0GK9JjK7OLoEWsTznmsNOJPlYNppBSRjkdUODJWWlZMT1hRUDFMRjdNNTVBS0w3WVZZRC4u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5" name="Google Shape;475;p2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969411" y="3524216"/>
            <a:ext cx="4271090" cy="4271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4"/>
          <p:cNvSpPr/>
          <p:nvPr/>
        </p:nvSpPr>
        <p:spPr>
          <a:xfrm>
            <a:off x="210553" y="492460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24"/>
          <p:cNvSpPr/>
          <p:nvPr/>
        </p:nvSpPr>
        <p:spPr>
          <a:xfrm>
            <a:off x="-187365" y="9528459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24"/>
          <p:cNvSpPr txBox="1"/>
          <p:nvPr/>
        </p:nvSpPr>
        <p:spPr>
          <a:xfrm>
            <a:off x="13295268" y="9038762"/>
            <a:ext cx="4274068" cy="8735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24"/>
          <p:cNvSpPr/>
          <p:nvPr/>
        </p:nvSpPr>
        <p:spPr>
          <a:xfrm>
            <a:off x="15737187" y="257953"/>
            <a:ext cx="5328592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24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24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4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4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488" name="Google Shape;488;p24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24"/>
          <p:cNvSpPr txBox="1"/>
          <p:nvPr/>
        </p:nvSpPr>
        <p:spPr>
          <a:xfrm>
            <a:off x="712978" y="707260"/>
            <a:ext cx="16678999" cy="7675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 gyűjtött kutatási adatok alapján létrehozott DRONE-források: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Oktatói képzési anyagok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Interaktív műhelyek és webináriumok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Különböző forrásokat tartalmazó e-learning platform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Kézikönyvek szülők, tanárok és iskolavezetők számára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Hogyan segíthet </a:t>
            </a:r>
            <a:r>
              <a:rPr b="1" i="0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nekünk: kövessen, </a:t>
            </a:r>
            <a:r>
              <a:rPr b="1" i="0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lájkoljon és ossza meg</a:t>
            </a:r>
            <a:endParaRPr b="1" i="0" sz="32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Facebook: </a:t>
            </a:r>
            <a:r>
              <a:rPr b="0" i="0" lang="en-IE" sz="3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MyDrone Project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LinkedIn: </a:t>
            </a:r>
            <a:r>
              <a:rPr b="0" i="0" lang="en-IE" sz="3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MyDrone Project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Instagram: </a:t>
            </a:r>
            <a:r>
              <a:rPr b="0" i="0" lang="en-IE" sz="3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@mydrone_project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TikTok: </a:t>
            </a:r>
            <a:r>
              <a:rPr b="0" i="0" lang="en-IE" sz="3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@mydroneproject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X (Twitter): </a:t>
            </a:r>
            <a:r>
              <a:rPr b="0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@MydroneProject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i="0" lang="en-I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Weboldal:</a:t>
            </a:r>
            <a:r>
              <a:rPr b="0" i="0" lang="en-IE" sz="32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https://mydroneproject.eu/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0" i="1" lang="en-IE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Együtt felkészíthetjük a fiatalokat arra, hogy tájékozott, kritikus gondolkodású és rugalmas digitális polgárokká váljanak</a:t>
            </a:r>
            <a:r>
              <a:rPr b="0" i="1" lang="en-IE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1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24"/>
          <p:cNvSpPr txBox="1"/>
          <p:nvPr/>
        </p:nvSpPr>
        <p:spPr>
          <a:xfrm>
            <a:off x="2959469" y="9038762"/>
            <a:ext cx="106299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0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https://drive.google.com/drive/u/0/folders/1cf0UZP5PlUtuBERjdFbp6VH84V9PFGiJ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4"/>
          <p:cNvSpPr txBox="1"/>
          <p:nvPr/>
        </p:nvSpPr>
        <p:spPr>
          <a:xfrm>
            <a:off x="4510226" y="9727650"/>
            <a:ext cx="733324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Ez a PowerPoint-prezentáció mesterséges intelligencia (AI) segítségével készült.</a:t>
            </a:r>
            <a:endParaRPr b="0" i="1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3"/>
          <p:cNvGrpSpPr/>
          <p:nvPr/>
        </p:nvGrpSpPr>
        <p:grpSpPr>
          <a:xfrm>
            <a:off x="4039980" y="9219724"/>
            <a:ext cx="4764336" cy="861887"/>
            <a:chOff x="0" y="-47625"/>
            <a:chExt cx="1381663" cy="240312"/>
          </a:xfrm>
        </p:grpSpPr>
        <p:sp>
          <p:nvSpPr>
            <p:cNvPr id="131" name="Google Shape;131;p3"/>
            <p:cNvSpPr/>
            <p:nvPr/>
          </p:nvSpPr>
          <p:spPr>
            <a:xfrm>
              <a:off x="0" y="0"/>
              <a:ext cx="1381663" cy="192687"/>
            </a:xfrm>
            <a:custGeom>
              <a:rect b="b" l="l" r="r" t="t"/>
              <a:pathLst>
                <a:path extrusionOk="0" h="192687" w="1381663">
                  <a:moveTo>
                    <a:pt x="45518" y="0"/>
                  </a:moveTo>
                  <a:lnTo>
                    <a:pt x="1336145" y="0"/>
                  </a:lnTo>
                  <a:cubicBezTo>
                    <a:pt x="1348217" y="0"/>
                    <a:pt x="1359794" y="4796"/>
                    <a:pt x="1368331" y="13332"/>
                  </a:cubicBezTo>
                  <a:cubicBezTo>
                    <a:pt x="1376867" y="21868"/>
                    <a:pt x="1381663" y="33446"/>
                    <a:pt x="1381663" y="45518"/>
                  </a:cubicBezTo>
                  <a:lnTo>
                    <a:pt x="1381663" y="147169"/>
                  </a:lnTo>
                  <a:cubicBezTo>
                    <a:pt x="1381663" y="159241"/>
                    <a:pt x="1376867" y="170819"/>
                    <a:pt x="1368331" y="179355"/>
                  </a:cubicBezTo>
                  <a:cubicBezTo>
                    <a:pt x="1359794" y="187891"/>
                    <a:pt x="1348217" y="192687"/>
                    <a:pt x="1336145" y="192687"/>
                  </a:cubicBezTo>
                  <a:lnTo>
                    <a:pt x="45518" y="192687"/>
                  </a:lnTo>
                  <a:cubicBezTo>
                    <a:pt x="33446" y="192687"/>
                    <a:pt x="21868" y="187891"/>
                    <a:pt x="13332" y="179355"/>
                  </a:cubicBezTo>
                  <a:cubicBezTo>
                    <a:pt x="4796" y="170819"/>
                    <a:pt x="0" y="159241"/>
                    <a:pt x="0" y="147169"/>
                  </a:cubicBezTo>
                  <a:lnTo>
                    <a:pt x="0" y="45518"/>
                  </a:lnTo>
                  <a:cubicBezTo>
                    <a:pt x="0" y="33446"/>
                    <a:pt x="4796" y="21868"/>
                    <a:pt x="13332" y="13332"/>
                  </a:cubicBezTo>
                  <a:cubicBezTo>
                    <a:pt x="21868" y="4796"/>
                    <a:pt x="33446" y="0"/>
                    <a:pt x="45518" y="0"/>
                  </a:cubicBezTo>
                  <a:close/>
                </a:path>
              </a:pathLst>
            </a:custGeom>
            <a:solidFill>
              <a:srgbClr val="0C4DA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"/>
            <p:cNvSpPr txBox="1"/>
            <p:nvPr/>
          </p:nvSpPr>
          <p:spPr>
            <a:xfrm>
              <a:off x="0" y="-47625"/>
              <a:ext cx="1381663" cy="240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" name="Google Shape;133;p3"/>
          <p:cNvGrpSpPr/>
          <p:nvPr/>
        </p:nvGrpSpPr>
        <p:grpSpPr>
          <a:xfrm>
            <a:off x="8842655" y="9221167"/>
            <a:ext cx="3927024" cy="860446"/>
            <a:chOff x="0" y="-47625"/>
            <a:chExt cx="1063358" cy="232991"/>
          </a:xfrm>
        </p:grpSpPr>
        <p:sp>
          <p:nvSpPr>
            <p:cNvPr id="134" name="Google Shape;134;p3"/>
            <p:cNvSpPr/>
            <p:nvPr/>
          </p:nvSpPr>
          <p:spPr>
            <a:xfrm>
              <a:off x="0" y="0"/>
              <a:ext cx="1063358" cy="185366"/>
            </a:xfrm>
            <a:custGeom>
              <a:rect b="b" l="l" r="r" t="t"/>
              <a:pathLst>
                <a:path extrusionOk="0" h="185366" w="1063358">
                  <a:moveTo>
                    <a:pt x="59143" y="0"/>
                  </a:moveTo>
                  <a:lnTo>
                    <a:pt x="1004214" y="0"/>
                  </a:lnTo>
                  <a:cubicBezTo>
                    <a:pt x="1036878" y="0"/>
                    <a:pt x="1063358" y="26479"/>
                    <a:pt x="1063358" y="59143"/>
                  </a:cubicBezTo>
                  <a:lnTo>
                    <a:pt x="1063358" y="126223"/>
                  </a:lnTo>
                  <a:cubicBezTo>
                    <a:pt x="1063358" y="158887"/>
                    <a:pt x="1036878" y="185366"/>
                    <a:pt x="1004214" y="185366"/>
                  </a:cubicBezTo>
                  <a:lnTo>
                    <a:pt x="59143" y="185366"/>
                  </a:lnTo>
                  <a:cubicBezTo>
                    <a:pt x="26479" y="185366"/>
                    <a:pt x="0" y="158887"/>
                    <a:pt x="0" y="126223"/>
                  </a:cubicBezTo>
                  <a:lnTo>
                    <a:pt x="0" y="59143"/>
                  </a:lnTo>
                  <a:cubicBezTo>
                    <a:pt x="0" y="26479"/>
                    <a:pt x="26479" y="0"/>
                    <a:pt x="59143" y="0"/>
                  </a:cubicBezTo>
                  <a:close/>
                </a:path>
              </a:pathLst>
            </a:custGeom>
            <a:solidFill>
              <a:srgbClr val="C7EAF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3"/>
            <p:cNvSpPr txBox="1"/>
            <p:nvPr/>
          </p:nvSpPr>
          <p:spPr>
            <a:xfrm>
              <a:off x="0" y="-47625"/>
              <a:ext cx="1063358" cy="2329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9944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6" name="Google Shape;136;p3"/>
          <p:cNvSpPr/>
          <p:nvPr/>
        </p:nvSpPr>
        <p:spPr>
          <a:xfrm>
            <a:off x="383930" y="236074"/>
            <a:ext cx="3521366" cy="1408249"/>
          </a:xfrm>
          <a:custGeom>
            <a:rect b="b" l="l" r="r" t="t"/>
            <a:pathLst>
              <a:path extrusionOk="0" h="1408249" w="3521366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"/>
          <p:cNvSpPr/>
          <p:nvPr/>
        </p:nvSpPr>
        <p:spPr>
          <a:xfrm rot="-5400000">
            <a:off x="15497217" y="5327600"/>
            <a:ext cx="2937939" cy="4133462"/>
          </a:xfrm>
          <a:custGeom>
            <a:rect b="b" l="l" r="r" t="t"/>
            <a:pathLst>
              <a:path extrusionOk="0" h="4133462" w="2937939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07382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/>
          <p:cNvSpPr/>
          <p:nvPr/>
        </p:nvSpPr>
        <p:spPr>
          <a:xfrm>
            <a:off x="13214848" y="-175535"/>
            <a:ext cx="5149829" cy="1628968"/>
          </a:xfrm>
          <a:custGeom>
            <a:rect b="b" l="l" r="r" t="t"/>
            <a:pathLst>
              <a:path extrusionOk="0" h="1628968" w="5149829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5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0" y="9186896"/>
            <a:ext cx="3872623" cy="864030"/>
          </a:xfrm>
          <a:custGeom>
            <a:rect b="b" l="l" r="r" t="t"/>
            <a:pathLst>
              <a:path extrusionOk="0" h="864030" w="3872623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/>
          <p:cNvSpPr/>
          <p:nvPr/>
        </p:nvSpPr>
        <p:spPr>
          <a:xfrm>
            <a:off x="13152084" y="9398643"/>
            <a:ext cx="5135916" cy="745783"/>
          </a:xfrm>
          <a:custGeom>
            <a:rect b="b" l="l" r="r" t="t"/>
            <a:pathLst>
              <a:path extrusionOk="0" h="745783" w="5135916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-1012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"/>
          <p:cNvSpPr txBox="1"/>
          <p:nvPr/>
        </p:nvSpPr>
        <p:spPr>
          <a:xfrm>
            <a:off x="4318007" y="385719"/>
            <a:ext cx="7474952" cy="1218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IE" sz="7200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Bevezetés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4321490" y="9400330"/>
            <a:ext cx="4647300" cy="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2024. január 1. – 2026. december 31.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9045467" y="9449411"/>
            <a:ext cx="3521400" cy="5083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2"/>
              <a:buFont typeface="Arial"/>
              <a:buNone/>
            </a:pPr>
            <a:r>
              <a:rPr b="0" i="0" lang="en-IE" sz="2202" u="none" cap="none" strike="noStrike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Teljes támogatás: 1 49 351,00 €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3"/>
          <p:cNvSpPr txBox="1"/>
          <p:nvPr/>
        </p:nvSpPr>
        <p:spPr>
          <a:xfrm>
            <a:off x="8884748" y="2030046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3"/>
          <p:cNvSpPr/>
          <p:nvPr/>
        </p:nvSpPr>
        <p:spPr>
          <a:xfrm>
            <a:off x="1276350" y="3042835"/>
            <a:ext cx="8020049" cy="30469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b="0" i="0" lang="en-IE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Mennyit tudok?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Arial"/>
              <a:buNone/>
            </a:pPr>
            <a:r>
              <a:rPr b="0" i="1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Rövid belépési értékelő kérdőív QR-kóddal.</a:t>
            </a:r>
            <a:endParaRPr b="0" i="0" sz="7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755955" y="2448169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"/>
          <p:cNvSpPr txBox="1"/>
          <p:nvPr/>
        </p:nvSpPr>
        <p:spPr>
          <a:xfrm>
            <a:off x="620301" y="7767190"/>
            <a:ext cx="1582348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000" u="sng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 az eredményekhez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000" u="sng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https://forms.office.com/Pages/DesignPageV2.aspx?prevorigin=shell&amp;origin=NeoPortalPage&amp;subpage=design&amp;id=GOURaIe3o0GK9JjK7OLoEWsTznmsNOJPlYNppBSRjkdUQzdJV0RLVTVGNVA2OE9PSFhRMjkyUVFZMy4u&amp;analysis=true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4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4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4"/>
          <p:cNvSpPr/>
          <p:nvPr/>
        </p:nvSpPr>
        <p:spPr>
          <a:xfrm>
            <a:off x="14522571" y="-72829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4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60" name="Google Shape;160;p4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4"/>
          <p:cNvSpPr txBox="1"/>
          <p:nvPr/>
        </p:nvSpPr>
        <p:spPr>
          <a:xfrm>
            <a:off x="3958549" y="321650"/>
            <a:ext cx="1458117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Problémamegoldó tréning Találd meg a hamisat </a:t>
            </a:r>
            <a:endParaRPr b="1" i="0" sz="4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3573" y="1547126"/>
            <a:ext cx="9321655" cy="6237184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4"/>
          <p:cNvSpPr txBox="1"/>
          <p:nvPr/>
        </p:nvSpPr>
        <p:spPr>
          <a:xfrm>
            <a:off x="1726025" y="8267969"/>
            <a:ext cx="13545625" cy="708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6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800" u="none" cap="none" strike="noStrike">
                <a:solidFill>
                  <a:srgbClr val="0A0A0A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b="1" i="1" lang="en-IE" sz="2800" u="none" cap="none" strike="noStrike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„Nem oldhatjuk meg problémáinkat azzal a gondolkodásmóddal, amely azokat létrehozta”.</a:t>
            </a:r>
            <a:endParaRPr/>
          </a:p>
          <a:p>
            <a:pPr indent="0" lvl="0" marL="0" marR="0" rtl="0" algn="ctr">
              <a:lnSpc>
                <a:spcPct val="64285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1" lang="en-IE" sz="2800" u="none" cap="none" strike="noStrike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0" i="1" lang="en-IE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Albert Einstein</a:t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78189" y="1671195"/>
            <a:ext cx="7455657" cy="5835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5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5"/>
          <p:cNvSpPr/>
          <p:nvPr/>
        </p:nvSpPr>
        <p:spPr>
          <a:xfrm>
            <a:off x="16453954" y="-756355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5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5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77" name="Google Shape;177;p5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54601" y="1590993"/>
            <a:ext cx="16700297" cy="74789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problémamegoldó képzés elméletileg </a:t>
            </a: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kognitív pszichológián alapul, és arra összpontosít, hogy az egyének hogyan dolgozzák fel az információkat, elemzik a helyzeteket és hoznak döntéseket.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Strukturált módszereket tanít, mint például </a:t>
            </a:r>
            <a:r>
              <a:rPr b="1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problémák azonosítása</a:t>
            </a: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IE" sz="4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 megoldások értékelése </a:t>
            </a: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és </a:t>
            </a: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legjobb lehetőségek megvalósítása</a:t>
            </a: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Ez a megközelítés logikai érvelés, minták felismerése és alkalmazkodóképesség révén erősíti az analitikus és kreatív gondolkodást, végső soron segítve a felhasználókat abban, hogy szisztematikusan, logikusan és magabiztosan kezeljék a téves információkat és a dezinformációt.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1" sz="4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5"/>
          <p:cNvSpPr txBox="1"/>
          <p:nvPr/>
        </p:nvSpPr>
        <p:spPr>
          <a:xfrm>
            <a:off x="3958549" y="321650"/>
            <a:ext cx="1458117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Problémamegoldó képzés</a:t>
            </a:r>
            <a:endParaRPr b="1" i="0" sz="4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oogle Shape;185;p6"/>
          <p:cNvGrpSpPr/>
          <p:nvPr/>
        </p:nvGrpSpPr>
        <p:grpSpPr>
          <a:xfrm>
            <a:off x="0" y="-71524"/>
            <a:ext cx="5919237" cy="10358524"/>
            <a:chOff x="0" y="-57150"/>
            <a:chExt cx="1890604" cy="3185748"/>
          </a:xfrm>
        </p:grpSpPr>
        <p:sp>
          <p:nvSpPr>
            <p:cNvPr id="186" name="Google Shape;186;p6"/>
            <p:cNvSpPr/>
            <p:nvPr/>
          </p:nvSpPr>
          <p:spPr>
            <a:xfrm>
              <a:off x="0" y="0"/>
              <a:ext cx="1890604" cy="3128598"/>
            </a:xfrm>
            <a:custGeom>
              <a:rect b="b" l="l" r="r" t="t"/>
              <a:pathLst>
                <a:path extrusionOk="0" h="3128598" w="1890604">
                  <a:moveTo>
                    <a:pt x="0" y="0"/>
                  </a:moveTo>
                  <a:lnTo>
                    <a:pt x="1890604" y="0"/>
                  </a:lnTo>
                  <a:lnTo>
                    <a:pt x="1890604" y="3128598"/>
                  </a:lnTo>
                  <a:lnTo>
                    <a:pt x="0" y="3128598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6"/>
            <p:cNvSpPr txBox="1"/>
            <p:nvPr/>
          </p:nvSpPr>
          <p:spPr>
            <a:xfrm>
              <a:off x="0" y="-57150"/>
              <a:ext cx="1890604" cy="3185748"/>
            </a:xfrm>
            <a:prstGeom prst="rect">
              <a:avLst/>
            </a:prstGeom>
            <a:solidFill>
              <a:srgbClr val="F4F3EC"/>
            </a:solidFill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25992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8" name="Google Shape;188;p6"/>
          <p:cNvSpPr/>
          <p:nvPr/>
        </p:nvSpPr>
        <p:spPr>
          <a:xfrm>
            <a:off x="381000" y="277069"/>
            <a:ext cx="2457183" cy="982665"/>
          </a:xfrm>
          <a:custGeom>
            <a:rect b="b" l="l" r="r" t="t"/>
            <a:pathLst>
              <a:path extrusionOk="0" h="982665" w="2457183">
                <a:moveTo>
                  <a:pt x="0" y="0"/>
                </a:moveTo>
                <a:lnTo>
                  <a:pt x="2457183" y="0"/>
                </a:lnTo>
                <a:lnTo>
                  <a:pt x="2457183" y="982665"/>
                </a:lnTo>
                <a:lnTo>
                  <a:pt x="0" y="9826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3781412" y="-424006"/>
            <a:ext cx="4490259" cy="1418136"/>
          </a:xfrm>
          <a:custGeom>
            <a:rect b="b" l="l" r="r" t="t"/>
            <a:pathLst>
              <a:path extrusionOk="0" h="1418136" w="4490259">
                <a:moveTo>
                  <a:pt x="0" y="0"/>
                </a:moveTo>
                <a:lnTo>
                  <a:pt x="4490259" y="0"/>
                </a:lnTo>
                <a:lnTo>
                  <a:pt x="4490259" y="1418136"/>
                </a:lnTo>
                <a:lnTo>
                  <a:pt x="0" y="14181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6"/>
          <p:cNvSpPr txBox="1"/>
          <p:nvPr/>
        </p:nvSpPr>
        <p:spPr>
          <a:xfrm>
            <a:off x="4701707" y="247266"/>
            <a:ext cx="9372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IE" sz="6600">
                <a:solidFill>
                  <a:srgbClr val="FF0000"/>
                </a:solidFill>
              </a:rPr>
              <a:t>Bemelegítő játék</a:t>
            </a:r>
            <a:endParaRPr b="1" i="0" sz="6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6"/>
          <p:cNvSpPr/>
          <p:nvPr/>
        </p:nvSpPr>
        <p:spPr>
          <a:xfrm>
            <a:off x="403123" y="9404626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6"/>
          <p:cNvSpPr txBox="1"/>
          <p:nvPr/>
        </p:nvSpPr>
        <p:spPr>
          <a:xfrm>
            <a:off x="6096000" y="9821326"/>
            <a:ext cx="11125200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1100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/>
          </a:p>
        </p:txBody>
      </p:sp>
      <p:sp>
        <p:nvSpPr>
          <p:cNvPr id="193" name="Google Shape;193;p6"/>
          <p:cNvSpPr txBox="1"/>
          <p:nvPr/>
        </p:nvSpPr>
        <p:spPr>
          <a:xfrm>
            <a:off x="6400800" y="2291858"/>
            <a:ext cx="11658600" cy="55769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5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Gondolj egy olyan esetre, amikor a téves információk hatással voltak az iskolai közösségre.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0" i="1" lang="en-IE" sz="5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 történt? 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0" i="1" lang="en-IE" sz="5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Hogyan reagáltál?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None/>
            </a:pPr>
            <a:r>
              <a:rPr b="0" i="1" lang="en-IE" sz="5400" u="none" cap="none" strike="noStrik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Gondolkodj el két percig ezen, és írd le rövid jegyzetként a naplódba!</a:t>
            </a:r>
            <a:endParaRPr b="0" i="1" sz="5400" u="none" cap="none" strike="noStrik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6"/>
          <p:cNvSpPr txBox="1"/>
          <p:nvPr/>
        </p:nvSpPr>
        <p:spPr>
          <a:xfrm>
            <a:off x="522889" y="6435131"/>
            <a:ext cx="5105400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Ki vagyok én?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Olvasd be a fenti QR-kódot, és írd meg egy rövid önéletrajzban, ki vagy, és nézd meg, ki más vett még részt ebben a modulban.</a:t>
            </a:r>
            <a:endParaRPr/>
          </a:p>
        </p:txBody>
      </p:sp>
      <p:sp>
        <p:nvSpPr>
          <p:cNvPr id="195" name="Google Shape;195;p6"/>
          <p:cNvSpPr txBox="1"/>
          <p:nvPr/>
        </p:nvSpPr>
        <p:spPr>
          <a:xfrm>
            <a:off x="6597868" y="8295647"/>
            <a:ext cx="1062333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forgatókönyv linkje:</a:t>
            </a:r>
            <a:r>
              <a:rPr b="0" i="0" lang="en-IE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www.rte.ie/news/ulster/2025/0324/1503715-school-closures-security/#:~:text=Nine%20schools%20across%20Northern%20Ireland,to%20a%20"security%20concern</a:t>
            </a:r>
            <a:r>
              <a:rPr b="0" i="0" lang="en-IE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".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92680" y="1605100"/>
            <a:ext cx="4333875" cy="433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7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"/>
          <p:cNvSpPr/>
          <p:nvPr/>
        </p:nvSpPr>
        <p:spPr>
          <a:xfrm>
            <a:off x="16453954" y="-756355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 txBox="1"/>
          <p:nvPr/>
        </p:nvSpPr>
        <p:spPr>
          <a:xfrm>
            <a:off x="1533102" y="3021116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7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7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7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09" name="Google Shape;209;p7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7"/>
          <p:cNvSpPr txBox="1"/>
          <p:nvPr/>
        </p:nvSpPr>
        <p:spPr>
          <a:xfrm>
            <a:off x="2815133" y="8696683"/>
            <a:ext cx="922347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IE" sz="3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DEAR </a:t>
            </a:r>
            <a:r>
              <a:rPr b="0" i="1" lang="en-IE" sz="3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– Meghatározás, Felfedezés, Cselekvés, Reflektálás</a:t>
            </a:r>
            <a:endParaRPr b="0" i="1" sz="3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7"/>
          <p:cNvSpPr txBox="1"/>
          <p:nvPr/>
        </p:nvSpPr>
        <p:spPr>
          <a:xfrm>
            <a:off x="3958549" y="321650"/>
            <a:ext cx="1458117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Problémamegoldó tréning műhelyszerkezet</a:t>
            </a:r>
            <a:endParaRPr b="1" i="0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diagram of a problem solving process&#10;&#10;AI-generated content may be incorrect." id="212" name="Google Shape;212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45143" y="2107541"/>
            <a:ext cx="6089459" cy="608945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7"/>
          <p:cNvSpPr txBox="1"/>
          <p:nvPr/>
        </p:nvSpPr>
        <p:spPr>
          <a:xfrm>
            <a:off x="6044316" y="1079742"/>
            <a:ext cx="10255254" cy="6555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Bevezetés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(5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1. feladat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3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Meghatározás: </a:t>
            </a: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probléma megértése.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(10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Reflexió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(5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2. feladat</a:t>
            </a:r>
            <a:endParaRPr b="1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3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Felfedezés: </a:t>
            </a: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Lehetséges megoldások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(10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Reflexió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(5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3. tevékenység</a:t>
            </a:r>
            <a:endParaRPr b="1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3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Cselekvés: </a:t>
            </a: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kiválasztott megoldások megvalósítása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(10 perc)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3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Reflexió: </a:t>
            </a: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Összefoglalás és következtetések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(5 perc</a:t>
            </a:r>
            <a:r>
              <a:rPr b="0" i="1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Kérdések és értékelés </a:t>
            </a: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(5 perc</a:t>
            </a:r>
            <a:r>
              <a:rPr b="0" i="1" lang="en-I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7"/>
          <p:cNvSpPr txBox="1"/>
          <p:nvPr/>
        </p:nvSpPr>
        <p:spPr>
          <a:xfrm>
            <a:off x="10790245" y="8000064"/>
            <a:ext cx="717448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I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DEAR kézirat link: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IE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https://docs.google.com/document/d/1dDoF3q8x-XOk5dVdR53JN6NPNDpR_xzP/edit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8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8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8"/>
          <p:cNvSpPr/>
          <p:nvPr/>
        </p:nvSpPr>
        <p:spPr>
          <a:xfrm>
            <a:off x="15629476" y="321650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8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8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8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26" name="Google Shape;226;p8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8"/>
          <p:cNvSpPr txBox="1"/>
          <p:nvPr/>
        </p:nvSpPr>
        <p:spPr>
          <a:xfrm>
            <a:off x="1688901" y="1521981"/>
            <a:ext cx="1458117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Hamis oktatási minisztériumi körlevél</a:t>
            </a:r>
            <a:endParaRPr b="1" i="0" sz="4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8"/>
          <p:cNvSpPr txBox="1"/>
          <p:nvPr/>
        </p:nvSpPr>
        <p:spPr>
          <a:xfrm>
            <a:off x="646723" y="2611865"/>
            <a:ext cx="14820300" cy="57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 általános iskoláknak azt tanácsolták, hogy ne vegyenek tudomást egy </a:t>
            </a:r>
            <a:r>
              <a:rPr b="1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hamis körlevélről, </a:t>
            </a: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amely állítólag </a:t>
            </a:r>
            <a:r>
              <a:rPr b="0" i="0" lang="en-IE" sz="2600" u="sng" cap="none" strike="noStrike">
                <a:solidFill>
                  <a:srgbClr val="2C547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az Oktatási Minisztériumtól</a:t>
            </a: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származik, és amelyben arra utasítják őket, hogy a kedvezőtlen időjárás miatt bevezetett iskolabezárásokra való tekintettel a húsvéti szünet egy részében is tartsák nyitva az iskolákat.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minisztériumot csütörtök délután értesítették egy WhatsApp-csoportokban keringő dokumentumról, amely állítólag új intézkedéseket hirdetett az általános iskolák számára </a:t>
            </a:r>
            <a:r>
              <a:rPr b="0" i="0" lang="en-IE" sz="2600" u="sng" cap="none" strike="noStrike">
                <a:solidFill>
                  <a:srgbClr val="2C547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az Éowyn vihar</a:t>
            </a: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miatt kiesett tanítási idő pótlására.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hamis körlevél </a:t>
            </a: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amelynek címe </a:t>
            </a:r>
            <a:r>
              <a:rPr b="1" i="1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„Rendezvények a 2025/26-os tanévben az általános iskolák bezárása miatt kiesett tanítási idő pótlására” </a:t>
            </a: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azt állította, hogy azoknak az iskoláknak, amelyek kedvezőtlen időjárási körülmények miatt három napnál hosszabb ideig kénytelenek voltak bezárni, a húsvéti szünet első három napján nyitva kell maradniuk, hogy pótolják a kiesett tanítási időt.</a:t>
            </a:r>
            <a:endParaRPr sz="12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2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Ezenkívül azt is közölte, hogy az áprilisban, májusban vagy júniusban tervezett „diszkrecionális” bezárási napokat törölhetik, hogy pótolják a fennmaradó hiányokat</a:t>
            </a:r>
            <a:r>
              <a:rPr b="0" i="0" lang="en-IE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/>
          </a:p>
        </p:txBody>
      </p:sp>
      <p:sp>
        <p:nvSpPr>
          <p:cNvPr id="229" name="Google Shape;229;p8"/>
          <p:cNvSpPr txBox="1"/>
          <p:nvPr/>
        </p:nvSpPr>
        <p:spPr>
          <a:xfrm>
            <a:off x="4144487" y="350053"/>
            <a:ext cx="9156031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probléma megértése</a:t>
            </a:r>
            <a:endParaRPr b="1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8"/>
          <p:cNvSpPr txBox="1"/>
          <p:nvPr/>
        </p:nvSpPr>
        <p:spPr>
          <a:xfrm>
            <a:off x="586762" y="8218921"/>
            <a:ext cx="178233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IE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Alternatív forgatókönyvek: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E" sz="2800"/>
              <a:t>https://drive.google.com/drive/folders/1fDCzA2Xn3C8REuGzQ_KtRSTv1UOywjxU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"/>
          <p:cNvSpPr/>
          <p:nvPr/>
        </p:nvSpPr>
        <p:spPr>
          <a:xfrm>
            <a:off x="54601" y="90065"/>
            <a:ext cx="3342849" cy="1336857"/>
          </a:xfrm>
          <a:custGeom>
            <a:rect b="b" l="l" r="r" t="t"/>
            <a:pathLst>
              <a:path extrusionOk="0" h="1336857" w="3342849">
                <a:moveTo>
                  <a:pt x="0" y="0"/>
                </a:moveTo>
                <a:lnTo>
                  <a:pt x="3342849" y="0"/>
                </a:lnTo>
                <a:lnTo>
                  <a:pt x="3342849" y="1336857"/>
                </a:lnTo>
                <a:lnTo>
                  <a:pt x="0" y="1336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9"/>
          <p:cNvSpPr/>
          <p:nvPr/>
        </p:nvSpPr>
        <p:spPr>
          <a:xfrm>
            <a:off x="328133" y="9258300"/>
            <a:ext cx="3440934" cy="767715"/>
          </a:xfrm>
          <a:custGeom>
            <a:rect b="b" l="l" r="r" t="t"/>
            <a:pathLst>
              <a:path extrusionOk="0" h="767715" w="3440934">
                <a:moveTo>
                  <a:pt x="0" y="0"/>
                </a:moveTo>
                <a:lnTo>
                  <a:pt x="3440934" y="0"/>
                </a:lnTo>
                <a:lnTo>
                  <a:pt x="3440934" y="767715"/>
                </a:lnTo>
                <a:lnTo>
                  <a:pt x="0" y="7677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9"/>
          <p:cNvSpPr txBox="1"/>
          <p:nvPr/>
        </p:nvSpPr>
        <p:spPr>
          <a:xfrm>
            <a:off x="10319432" y="9393995"/>
            <a:ext cx="7174484" cy="6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603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79"/>
              <a:buFont typeface="Arial"/>
              <a:buNone/>
            </a:pPr>
            <a:r>
              <a:rPr b="0" i="0" lang="en-IE" sz="1179" u="none" cap="none" strike="noStrike">
                <a:solidFill>
                  <a:srgbClr val="0C4DA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Az Európai Unió finanszírozásával. A kifejezett nézetek és vélemények azonban kizárólag a szerző(k)éi, és nem feltétlenül tükrözik az Európai Unió vagy az Európai Oktatási és Kulturális Végrehajtó Ügynökség (EACEA) álláspontját. Sem az Európai Unió, sem az EACEA nem tehető felelőssé azokért.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9"/>
          <p:cNvSpPr/>
          <p:nvPr/>
        </p:nvSpPr>
        <p:spPr>
          <a:xfrm>
            <a:off x="15947534" y="-332978"/>
            <a:ext cx="4171534" cy="8256736"/>
          </a:xfrm>
          <a:custGeom>
            <a:rect b="b" l="l" r="r" t="t"/>
            <a:pathLst>
              <a:path extrusionOk="0" h="8256736" w="5328592">
                <a:moveTo>
                  <a:pt x="0" y="0"/>
                </a:moveTo>
                <a:lnTo>
                  <a:pt x="5328592" y="0"/>
                </a:lnTo>
                <a:lnTo>
                  <a:pt x="5328592" y="8256736"/>
                </a:lnTo>
                <a:lnTo>
                  <a:pt x="0" y="82567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12839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9"/>
          <p:cNvSpPr txBox="1"/>
          <p:nvPr/>
        </p:nvSpPr>
        <p:spPr>
          <a:xfrm>
            <a:off x="10459659" y="2337590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9"/>
          <p:cNvSpPr txBox="1"/>
          <p:nvPr/>
        </p:nvSpPr>
        <p:spPr>
          <a:xfrm>
            <a:off x="10459659" y="5196561"/>
            <a:ext cx="1578952" cy="1034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03.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9"/>
          <p:cNvSpPr txBox="1"/>
          <p:nvPr/>
        </p:nvSpPr>
        <p:spPr>
          <a:xfrm>
            <a:off x="12192995" y="2110923"/>
            <a:ext cx="4368985" cy="373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35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E" sz="1800" u="none" cap="none" strike="noStrike">
                <a:solidFill>
                  <a:srgbClr val="FFFFFF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.</a:t>
            </a:r>
            <a:endParaRPr b="1" i="0" sz="1800" u="none" cap="none" strike="noStrike">
              <a:solidFill>
                <a:srgbClr val="FFFFFF"/>
              </a:solidFill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42" name="Google Shape;242;p9"/>
          <p:cNvSpPr txBox="1"/>
          <p:nvPr/>
        </p:nvSpPr>
        <p:spPr>
          <a:xfrm>
            <a:off x="10459659" y="7923758"/>
            <a:ext cx="1578952" cy="1181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IE" sz="8000" u="none" cap="none" strike="noStrike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04.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9"/>
          <p:cNvSpPr txBox="1"/>
          <p:nvPr/>
        </p:nvSpPr>
        <p:spPr>
          <a:xfrm>
            <a:off x="3769067" y="798717"/>
            <a:ext cx="1128225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tevékenység A probléma megértése</a:t>
            </a:r>
            <a:endParaRPr/>
          </a:p>
        </p:txBody>
      </p:sp>
      <p:sp>
        <p:nvSpPr>
          <p:cNvPr id="244" name="Google Shape;244;p9"/>
          <p:cNvSpPr txBox="1"/>
          <p:nvPr/>
        </p:nvSpPr>
        <p:spPr>
          <a:xfrm>
            <a:off x="798139" y="2120613"/>
            <a:ext cx="13579348" cy="4770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Milyen negatív hatásokkal járhat a téves információk vagy dezinformációk által okozott probléma a forgatókönyvben?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1" sz="4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Iskolai szinten?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Országos szinten?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Noto Sans Symbols"/>
              <a:buChar char="⮚"/>
            </a:pPr>
            <a:r>
              <a:rPr b="0" i="1" lang="en-IE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Nemzetközi szinten?</a:t>
            </a:r>
            <a:endParaRPr/>
          </a:p>
        </p:txBody>
      </p:sp>
      <p:sp>
        <p:nvSpPr>
          <p:cNvPr id="245" name="Google Shape;245;p9"/>
          <p:cNvSpPr txBox="1"/>
          <p:nvPr/>
        </p:nvSpPr>
        <p:spPr>
          <a:xfrm>
            <a:off x="446723" y="7372359"/>
            <a:ext cx="7475789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Gondolkodjon el és jegyezze fel gondolatait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IE" sz="4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mellékelt Padlet linkben</a:t>
            </a:r>
            <a:endParaRPr/>
          </a:p>
        </p:txBody>
      </p:sp>
      <p:pic>
        <p:nvPicPr>
          <p:cNvPr id="246" name="Google Shape;246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786528" y="4028548"/>
            <a:ext cx="4667250" cy="4667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9"/>
          <p:cNvSpPr txBox="1"/>
          <p:nvPr/>
        </p:nvSpPr>
        <p:spPr>
          <a:xfrm>
            <a:off x="3769067" y="8965063"/>
            <a:ext cx="11017961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1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https://padlet.com/euphoricweekendliterature/refection-s-on-problem-solving-scenarios-1la0gklv90v9oweb/slideshow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I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Padlet eredmények linkje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Marijana Kondres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0x01010058F18EF278814E4985876D24BCF032AB</vt:lpwstr>
  </property>
</Properties>
</file>